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3"/>
  </p:notesMasterIdLst>
  <p:sldIdLst>
    <p:sldId id="256" r:id="rId7"/>
    <p:sldId id="258" r:id="rId8"/>
    <p:sldId id="282" r:id="rId9"/>
    <p:sldId id="259" r:id="rId10"/>
    <p:sldId id="264" r:id="rId11"/>
    <p:sldId id="273" r:id="rId12"/>
    <p:sldId id="283" r:id="rId13"/>
    <p:sldId id="284" r:id="rId14"/>
    <p:sldId id="269" r:id="rId15"/>
    <p:sldId id="279" r:id="rId16"/>
    <p:sldId id="268" r:id="rId17"/>
    <p:sldId id="281" r:id="rId18"/>
    <p:sldId id="270" r:id="rId19"/>
    <p:sldId id="277" r:id="rId20"/>
    <p:sldId id="271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94" autoAdjust="0"/>
  </p:normalViewPr>
  <p:slideViewPr>
    <p:cSldViewPr>
      <p:cViewPr>
        <p:scale>
          <a:sx n="59" d="100"/>
          <a:sy n="59" d="100"/>
        </p:scale>
        <p:origin x="102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08F26-6EC6-489B-B136-E2958428C109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C66C0-49A0-4C68-AA08-BA87BFB53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3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I’m</a:t>
            </a:r>
            <a:r>
              <a:rPr lang="nl-NL" dirty="0" smtClean="0"/>
              <a:t> </a:t>
            </a:r>
            <a:r>
              <a:rPr lang="nl-NL" dirty="0" err="1" smtClean="0"/>
              <a:t>gonna</a:t>
            </a:r>
            <a:r>
              <a:rPr lang="nl-NL" dirty="0" smtClean="0"/>
              <a:t> talk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integrating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policies</a:t>
            </a:r>
            <a:r>
              <a:rPr lang="nl-NL" baseline="0" dirty="0" smtClean="0"/>
              <a:t>;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is joint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Will Bertrand and </a:t>
            </a:r>
            <a:r>
              <a:rPr lang="nl-NL" baseline="0" dirty="0" err="1" smtClean="0"/>
              <a:t>based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upon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my</a:t>
            </a:r>
            <a:r>
              <a:rPr lang="nl-NL" baseline="0" dirty="0" smtClean="0"/>
              <a:t> PhD </a:t>
            </a:r>
            <a:r>
              <a:rPr lang="nl-NL" baseline="0" dirty="0" err="1" smtClean="0"/>
              <a:t>Cagdas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smtClean="0"/>
              <a:t>The setting is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 we focus on a </a:t>
            </a:r>
            <a:r>
              <a:rPr lang="nl-NL" baseline="0" dirty="0" err="1" smtClean="0"/>
              <a:t>repair</a:t>
            </a:r>
            <a:r>
              <a:rPr lang="nl-NL" baseline="0" dirty="0" smtClean="0"/>
              <a:t> shop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responsible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uptime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certain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capital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goods</a:t>
            </a:r>
            <a:r>
              <a:rPr lang="nl-NL" baseline="0" dirty="0" smtClean="0"/>
              <a:t> in a </a:t>
            </a:r>
            <a:r>
              <a:rPr lang="nl-NL" baseline="0" dirty="0" err="1" smtClean="0"/>
              <a:t>certain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region</a:t>
            </a:r>
            <a:r>
              <a:rPr lang="nl-NL" baseline="0" dirty="0" smtClean="0"/>
              <a:t>; The </a:t>
            </a:r>
            <a:r>
              <a:rPr lang="nl-NL" baseline="0" dirty="0" err="1" smtClean="0"/>
              <a:t>captial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goods</a:t>
            </a:r>
            <a:r>
              <a:rPr lang="nl-NL" baseline="0" dirty="0" smtClean="0"/>
              <a:t> or </a:t>
            </a:r>
            <a:r>
              <a:rPr lang="nl-NL" baseline="0" dirty="0" err="1" smtClean="0"/>
              <a:t>parts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them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regularly</a:t>
            </a:r>
            <a:r>
              <a:rPr lang="nl-NL" baseline="0" dirty="0" smtClean="0"/>
              <a:t> break down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then</a:t>
            </a:r>
            <a:r>
              <a:rPr lang="nl-NL" baseline="0" dirty="0" smtClean="0"/>
              <a:t> have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collected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repaired</a:t>
            </a:r>
            <a:r>
              <a:rPr lang="nl-NL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66C0-49A0-4C68-AA08-BA87BFB53C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4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failures come from an infinite population of systems and follow a Poisson process with a constant arrival rate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failures come from an infinite population of systems and follow a Poisson process with a constant arrival rate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𝜆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66C0-49A0-4C68-AA08-BA87BFB53C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6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Research: </a:t>
            </a:r>
            <a:r>
              <a:rPr lang="nl-NL" dirty="0" err="1" smtClean="0"/>
              <a:t>Inv</a:t>
            </a:r>
            <a:r>
              <a:rPr lang="nl-NL" dirty="0" smtClean="0"/>
              <a:t>. </a:t>
            </a:r>
            <a:r>
              <a:rPr lang="nl-NL" dirty="0" err="1" smtClean="0"/>
              <a:t>Control</a:t>
            </a:r>
            <a:r>
              <a:rPr lang="nl-NL" dirty="0" smtClean="0"/>
              <a:t> of </a:t>
            </a:r>
            <a:r>
              <a:rPr lang="nl-NL" dirty="0" err="1" smtClean="0"/>
              <a:t>repair</a:t>
            </a:r>
            <a:r>
              <a:rPr lang="nl-NL" dirty="0" smtClean="0"/>
              <a:t> items: 	a</a:t>
            </a:r>
            <a:r>
              <a:rPr lang="nl-NL" baseline="0" dirty="0" smtClean="0"/>
              <a:t> lot of research:</a:t>
            </a:r>
          </a:p>
          <a:p>
            <a:r>
              <a:rPr lang="nl-NL" baseline="0" dirty="0" smtClean="0"/>
              <a:t>				</a:t>
            </a:r>
            <a:r>
              <a:rPr lang="nl-NL" baseline="0" dirty="0" err="1" smtClean="0"/>
              <a:t>Ample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repair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capacity</a:t>
            </a:r>
            <a:endParaRPr lang="nl-NL" baseline="0" dirty="0" smtClean="0"/>
          </a:p>
          <a:p>
            <a:r>
              <a:rPr lang="nl-NL" baseline="0" dirty="0" smtClean="0"/>
              <a:t>			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incorporate</a:t>
            </a:r>
            <a:r>
              <a:rPr lang="nl-NL" baseline="0" dirty="0" smtClean="0"/>
              <a:t> QNT -&gt; </a:t>
            </a:r>
            <a:r>
              <a:rPr lang="nl-NL" baseline="0" dirty="0" err="1" smtClean="0"/>
              <a:t>comp</a:t>
            </a:r>
            <a:r>
              <a:rPr lang="nl-NL" baseline="0" dirty="0" smtClean="0"/>
              <a:t>.  </a:t>
            </a:r>
            <a:r>
              <a:rPr lang="nl-NL" baseline="0" dirty="0" err="1" smtClean="0"/>
              <a:t>complexity</a:t>
            </a:r>
            <a:r>
              <a:rPr lang="nl-NL" baseline="0" dirty="0" smtClean="0"/>
              <a:t> of perf. </a:t>
            </a:r>
            <a:r>
              <a:rPr lang="nl-NL" baseline="0" dirty="0" err="1" smtClean="0"/>
              <a:t>Eval</a:t>
            </a:r>
            <a:r>
              <a:rPr lang="nl-NL" baseline="0" dirty="0" smtClean="0"/>
              <a:t>. Of CQN</a:t>
            </a:r>
          </a:p>
          <a:p>
            <a:r>
              <a:rPr lang="nl-NL" baseline="0" dirty="0" smtClean="0"/>
              <a:t>			</a:t>
            </a:r>
            <a:r>
              <a:rPr lang="nl-NL" baseline="0" dirty="0" err="1" smtClean="0"/>
              <a:t>Flex</a:t>
            </a:r>
            <a:r>
              <a:rPr lang="nl-NL" baseline="0" dirty="0" smtClean="0"/>
              <a:t>. Cap./manpower in rep. Item </a:t>
            </a:r>
            <a:r>
              <a:rPr lang="nl-NL" baseline="0" dirty="0" err="1" smtClean="0"/>
              <a:t>systems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rather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understudied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simulation</a:t>
            </a:r>
            <a:r>
              <a:rPr lang="nl-NL" baseline="0" dirty="0" smtClean="0"/>
              <a:t>)</a:t>
            </a:r>
          </a:p>
          <a:p>
            <a:r>
              <a:rPr lang="nl-NL" baseline="0" dirty="0" smtClean="0"/>
              <a:t>		</a:t>
            </a:r>
            <a:r>
              <a:rPr lang="nl-NL" baseline="0" dirty="0" err="1" smtClean="0"/>
              <a:t>Buyukkaramikli</a:t>
            </a:r>
            <a:r>
              <a:rPr lang="nl-NL" baseline="0" dirty="0" smtClean="0"/>
              <a:t>: 	</a:t>
            </a:r>
            <a:r>
              <a:rPr lang="nl-NL" baseline="0" dirty="0" err="1" smtClean="0"/>
              <a:t>Continuous</a:t>
            </a:r>
            <a:r>
              <a:rPr lang="nl-NL" baseline="0" dirty="0" smtClean="0"/>
              <a:t> release, </a:t>
            </a:r>
            <a:r>
              <a:rPr lang="nl-NL" baseline="0" dirty="0" err="1" smtClean="0"/>
              <a:t>two</a:t>
            </a:r>
            <a:r>
              <a:rPr lang="nl-NL" baseline="0" dirty="0" smtClean="0"/>
              <a:t> level </a:t>
            </a:r>
            <a:r>
              <a:rPr lang="nl-NL" baseline="0" dirty="0" err="1" smtClean="0"/>
              <a:t>capacity</a:t>
            </a:r>
            <a:r>
              <a:rPr lang="nl-NL" baseline="0" dirty="0" smtClean="0"/>
              <a:t> mode</a:t>
            </a:r>
          </a:p>
          <a:p>
            <a:r>
              <a:rPr lang="nl-NL" baseline="0" dirty="0" smtClean="0"/>
              <a:t>				</a:t>
            </a:r>
            <a:r>
              <a:rPr lang="nl-NL" baseline="0" dirty="0" err="1" smtClean="0"/>
              <a:t>Lead</a:t>
            </a:r>
            <a:r>
              <a:rPr lang="nl-NL" baseline="0" dirty="0" smtClean="0"/>
              <a:t> time and </a:t>
            </a:r>
            <a:r>
              <a:rPr lang="nl-NL" baseline="0" dirty="0" err="1" smtClean="0"/>
              <a:t>on</a:t>
            </a:r>
            <a:r>
              <a:rPr lang="nl-NL" baseline="0" dirty="0" smtClean="0"/>
              <a:t> time </a:t>
            </a:r>
            <a:r>
              <a:rPr lang="nl-NL" baseline="0" dirty="0" err="1" smtClean="0"/>
              <a:t>delivery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constraints</a:t>
            </a:r>
            <a:r>
              <a:rPr lang="nl-NL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66C0-49A0-4C68-AA08-BA87BFB53C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5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Solved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a Search procedure: </a:t>
            </a:r>
            <a:r>
              <a:rPr lang="nl-NL" dirty="0" err="1" smtClean="0"/>
              <a:t>for</a:t>
            </a:r>
            <a:r>
              <a:rPr lang="nl-NL" dirty="0" smtClean="0"/>
              <a:t> different </a:t>
            </a:r>
            <a:r>
              <a:rPr lang="nl-NL" dirty="0" err="1" smtClean="0"/>
              <a:t>values</a:t>
            </a:r>
            <a:r>
              <a:rPr lang="nl-NL" dirty="0" smtClean="0"/>
              <a:t> of L and</a:t>
            </a:r>
            <a:r>
              <a:rPr lang="nl-NL" baseline="0" dirty="0" smtClean="0"/>
              <a:t> D </a:t>
            </a:r>
            <a:r>
              <a:rPr lang="nl-NL" dirty="0" smtClean="0"/>
              <a:t>we </a:t>
            </a:r>
            <a:r>
              <a:rPr lang="nl-NL" dirty="0" err="1" smtClean="0"/>
              <a:t>determined</a:t>
            </a:r>
            <a:r>
              <a:rPr lang="nl-NL" dirty="0" smtClean="0"/>
              <a:t> the </a:t>
            </a:r>
            <a:r>
              <a:rPr lang="nl-NL" dirty="0" err="1" smtClean="0"/>
              <a:t>optimal</a:t>
            </a:r>
            <a:r>
              <a:rPr lang="nl-NL" dirty="0" smtClean="0"/>
              <a:t> </a:t>
            </a:r>
            <a:r>
              <a:rPr lang="el-GR" dirty="0" smtClean="0"/>
              <a:t>μ</a:t>
            </a:r>
            <a:r>
              <a:rPr lang="nl-NL" dirty="0" smtClean="0"/>
              <a:t>;</a:t>
            </a:r>
            <a:r>
              <a:rPr lang="nl-NL" baseline="0" dirty="0" smtClean="0"/>
              <a:t> </a:t>
            </a:r>
          </a:p>
          <a:p>
            <a:r>
              <a:rPr lang="nl-NL" baseline="0" dirty="0" err="1" smtClean="0"/>
              <a:t>using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simulation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determined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expected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downtime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systems</a:t>
            </a:r>
            <a:r>
              <a:rPr lang="nl-NL" baseline="0" dirty="0" smtClean="0"/>
              <a:t> in the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66C0-49A0-4C68-AA08-BA87BFB53C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3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baseline="0" dirty="0" smtClean="0"/>
              <a:t> a practical setting, </a:t>
            </a:r>
            <a:r>
              <a:rPr lang="nl-NL" baseline="0" dirty="0" err="1" smtClean="0"/>
              <a:t>using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systems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cost</a:t>
            </a:r>
            <a:r>
              <a:rPr lang="nl-NL" baseline="0" dirty="0" smtClean="0"/>
              <a:t> ca. €200.000</a:t>
            </a:r>
          </a:p>
          <a:p>
            <a:r>
              <a:rPr lang="nl-NL" baseline="0" dirty="0" smtClean="0"/>
              <a:t>Radius: 310; 565 km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66C0-49A0-4C68-AA08-BA87BFB53C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51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Red: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negative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66C0-49A0-4C68-AA08-BA87BFB53C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28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Red : </a:t>
            </a:r>
            <a:r>
              <a:rPr lang="nl-NL" dirty="0" err="1" smtClean="0"/>
              <a:t>negative</a:t>
            </a:r>
            <a:r>
              <a:rPr lang="nl-NL" dirty="0" smtClean="0"/>
              <a:t> </a:t>
            </a:r>
            <a:r>
              <a:rPr lang="nl-NL" smtClean="0"/>
              <a:t>effects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66C0-49A0-4C68-AA08-BA87BFB53C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96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Flexibility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makes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systems</a:t>
            </a:r>
            <a:r>
              <a:rPr lang="nl-NL" baseline="0" dirty="0" smtClean="0"/>
              <a:t> more </a:t>
            </a:r>
            <a:r>
              <a:rPr lang="nl-NL" baseline="0" dirty="0" err="1" smtClean="0"/>
              <a:t>robust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both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changes</a:t>
            </a:r>
            <a:r>
              <a:rPr lang="nl-NL" baseline="0" dirty="0" smtClean="0"/>
              <a:t>/wrong </a:t>
            </a:r>
            <a:r>
              <a:rPr lang="nl-NL" baseline="0" dirty="0" err="1" smtClean="0"/>
              <a:t>estimates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cost</a:t>
            </a:r>
            <a:r>
              <a:rPr lang="nl-NL" baseline="0" dirty="0" smtClean="0"/>
              <a:t> parameters, as </a:t>
            </a:r>
            <a:r>
              <a:rPr lang="nl-NL" baseline="0" dirty="0" err="1" smtClean="0"/>
              <a:t>well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changes</a:t>
            </a:r>
            <a:r>
              <a:rPr lang="nl-NL" baseline="0" dirty="0" smtClean="0"/>
              <a:t>/wrong </a:t>
            </a:r>
            <a:r>
              <a:rPr lang="nl-NL" baseline="0" dirty="0" err="1" smtClean="0"/>
              <a:t>estimates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demand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rate</a:t>
            </a:r>
            <a:r>
              <a:rPr lang="nl-NL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66C0-49A0-4C68-AA08-BA87BFB53C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1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 is </a:t>
            </a:r>
            <a:r>
              <a:rPr lang="nl-NL" dirty="0" err="1" smtClean="0"/>
              <a:t>result</a:t>
            </a:r>
            <a:r>
              <a:rPr lang="nl-NL" baseline="0" dirty="0" smtClean="0"/>
              <a:t> of a </a:t>
            </a:r>
            <a:r>
              <a:rPr lang="nl-NL" baseline="0" dirty="0" err="1" smtClean="0"/>
              <a:t>trade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off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between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frequency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capacity</a:t>
            </a:r>
            <a:r>
              <a:rPr lang="nl-NL" baseline="0" dirty="0" smtClean="0"/>
              <a:t> set up </a:t>
            </a:r>
            <a:r>
              <a:rPr lang="nl-NL" baseline="0" dirty="0" err="1" smtClean="0"/>
              <a:t>costs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negative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effects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burstiness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due</a:t>
            </a:r>
            <a:r>
              <a:rPr lang="nl-NL" baseline="0" dirty="0" smtClean="0"/>
              <a:t> to pre release </a:t>
            </a:r>
            <a:r>
              <a:rPr lang="nl-NL" baseline="0" dirty="0" err="1" smtClean="0"/>
              <a:t>delay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influenced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mu</a:t>
            </a:r>
            <a:r>
              <a:rPr lang="nl-NL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66C0-49A0-4C68-AA08-BA87BFB53C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1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2" name="Picture 16" descr="blue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</p:spPr>
      </p:pic>
      <p:pic>
        <p:nvPicPr>
          <p:cNvPr id="50191" name="Picture 15" descr="blue 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56DCD9B-F2BE-431D-A92B-7249D8B5412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94161DF-5E3B-43B2-B790-BCCA9D0F33A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4ACAB40-3FAB-49A6-87B5-1F44E3BD209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1466B1F-742A-47A9-ABC5-D046608855A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EB9DC87-EA51-4FEF-8B47-47EB607FED4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A97B4FE-FBB2-48FC-B5BC-4329CF4CF1D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2AD6406-F66E-4D0E-B5A7-2DF3C883D3F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892E5BB-9710-4408-80E3-B69F201CDD1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290927F-D3BB-4FF9-B115-6BF7467D1C2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06E4937-2041-4F5F-ABEB-080A517B6A3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BBC108A-890B-4E93-A3B6-654560A3175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754933D-E370-4D6E-8F92-E07827F1D90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99736F4-897B-4D37-81A9-6ED6787AECD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CC2D735-8FD1-4E96-AF75-89E7FDA55FD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D68FE44-509E-4A4E-B966-47CBDEC5AA9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7EA8C3E-6BF3-4EDF-8189-66326148DDE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79ED7D7-0DDF-458A-A330-8BDE27B5B12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67B100B-13B6-4E39-95C2-0360A24F33D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6ED27F7-4926-480E-B7F6-69DAEF3646D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04CA605-5128-4409-87EB-8658BC380E5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foto cyaa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438" y="1268413"/>
            <a:ext cx="3484562" cy="4032250"/>
          </a:xfrm>
          <a:prstGeom prst="rect">
            <a:avLst/>
          </a:prstGeom>
          <a:noFill/>
        </p:spPr>
      </p:pic>
      <p:pic>
        <p:nvPicPr>
          <p:cNvPr id="50181" name="Picture 5" descr="300dpi cyaantranspar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0825" cy="6854825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9E4111D-23B9-468C-8805-92585A0924E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36DD51-5E7A-4902-897E-9757FBCFA81C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E9D14EE-9677-4BA4-9347-E42DF2F2DFC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7A6DDFE-391E-4518-8695-6FBD4AF61932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834B621-D357-4EC6-9EA6-77076A68412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82F0098-0AB8-4EF4-AAFE-93BB43B98169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D261765-645E-4682-8A64-D000F50DAFF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713E8BB-061D-42DB-8762-6E8418F3BFCE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ED46B0A-E7C0-4C19-98D7-5907FD9AEAF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E081C19-093C-4EB9-9F2E-F5D8DF629749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9346BF8-4994-4E23-8DB8-CBF01B310C3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DAF7318-B2F6-48AD-B837-353539496C23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2555D54-38E2-4F60-89A2-099E4A49C91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827023-C9D1-412F-A15A-7C0F9BCAA417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B679681-94A0-45EF-B85D-2ABAC684E7E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28F4E7E-C75E-434A-B438-C46B9460C3EC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3BBDBB7-605C-47C5-A736-23153E81537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CDA868D-3760-4739-8787-43422FACB859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9208255-AA57-4EB3-AD4F-265235A4693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08C918-6F5B-4462-B8A0-80BE60BF0068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2D41708-67C8-4630-A3CD-0F213A99B47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974EFA9-DBC3-41F5-B970-C9F8F0AED66D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6509CF1-25F6-4FBF-BA40-586E7F55089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F1EB85D-93F7-41AB-A98E-B9A48561B093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A66D291-A12E-4C1E-8C43-9DB167B6981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B376787-D3C1-4B1A-945F-06BF7EC1684E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A9EF11A-6446-4D36-906A-116A1066D4D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EB63A2D-6BE5-42E6-81D6-FD6EFC9AE196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6690692-C986-48B1-A90D-2E90D792AE9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B344C16-7D05-452E-8BC1-C9928216A686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56D4BA2-0B24-41F4-AB32-EEBF8D53830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ADFD634-7EDC-426F-9FD1-B54560DC2585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8EB3712-F219-4827-B79B-C1C6259C432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B3A7C6-F25D-4EDF-87C3-689502EC6ABF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CFEA986-1663-4FBC-BFCD-10D5F8A1614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CAD1022-65E5-437F-8496-17138D52BBEF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0BBEB88-7380-4867-B325-8FD865EAA21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0433EF6-E9F2-4606-9B3D-D84855B31E9B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B4ACD43-2B4C-471C-A9B9-5C207FE9702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10A8ABF-32FD-460D-A97F-6B775E25CFE9}" type="datetime1">
              <a:rPr lang="nl-NL"/>
              <a:pPr/>
              <a:t>2-6-2015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0" name="Picture 18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pic>
        <p:nvPicPr>
          <p:cNvPr id="23562" name="Picture 10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564" name="Picture 12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71" name="Picture 19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</p:spPr>
      </p:pic>
      <p:pic>
        <p:nvPicPr>
          <p:cNvPr id="49161" name="Picture 9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E30375BF-D7D9-4055-B03D-760CD7C4EC88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49163" name="Picture 11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9" name="Picture 13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</p:spPr>
      </p:pic>
      <p:pic>
        <p:nvPicPr>
          <p:cNvPr id="219138" name="Picture 2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</p:spPr>
      </p:pic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831DDE88-473F-4E4D-B3E1-B18D27BE5759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19143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February 2012</a:t>
            </a:r>
            <a:endParaRPr lang="nl-NL"/>
          </a:p>
        </p:txBody>
      </p:sp>
      <p:sp>
        <p:nvSpPr>
          <p:cNvPr id="2191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 descr="cyan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pic>
        <p:nvPicPr>
          <p:cNvPr id="23562" name="Picture 10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9631C694-8EBD-4B99-9838-F6D4C6D4F0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564" name="Picture 12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February 2012</a:t>
            </a:r>
            <a:endParaRPr lang="en-US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Picture 9" descr="dat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</p:spPr>
      </p:pic>
      <p:pic>
        <p:nvPicPr>
          <p:cNvPr id="49160" name="Picture 8" descr="cyan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3131EA27-B1BA-4B16-A0BA-67977DBE4D49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49163" name="Picture 11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D7892CB3-9487-447F-8AAF-676D29BE7DCF}" type="datetime1">
              <a:rPr lang="nl-NL"/>
              <a:pPr/>
              <a:t>2-6-2015</a:t>
            </a:fld>
            <a:endParaRPr lang="nl-NL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dat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</p:spPr>
      </p:pic>
      <p:pic>
        <p:nvPicPr>
          <p:cNvPr id="219139" name="Picture 3" descr="cyan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</p:spPr>
      </p:pic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A7A5C309-FD34-4628-820B-6B2DCE95E39B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19143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16F883D2-D6C8-47C5-A7C7-4EDE63F1BAA4}" type="datetime1">
              <a:rPr lang="nl-NL"/>
              <a:pPr/>
              <a:t>2-6-2015</a:t>
            </a:fld>
            <a:endParaRPr lang="nl-NL"/>
          </a:p>
        </p:txBody>
      </p:sp>
      <p:sp>
        <p:nvSpPr>
          <p:cNvPr id="2191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5616575" cy="1470025"/>
          </a:xfrm>
        </p:spPr>
        <p:txBody>
          <a:bodyPr/>
          <a:lstStyle/>
          <a:p>
            <a:pPr algn="ctr"/>
            <a:r>
              <a:rPr lang="nl-NL" sz="2800" dirty="0" err="1" smtClean="0">
                <a:latin typeface="Comic Sans MS" pitchFamily="66" charset="0"/>
              </a:rPr>
              <a:t>Coordinating</a:t>
            </a:r>
            <a:r>
              <a:rPr lang="nl-NL" sz="2800" dirty="0" smtClean="0">
                <a:latin typeface="Comic Sans MS" pitchFamily="66" charset="0"/>
              </a:rPr>
              <a:t> </a:t>
            </a:r>
            <a:r>
              <a:rPr lang="nl-NL" sz="2800" dirty="0" err="1" smtClean="0">
                <a:latin typeface="Comic Sans MS" pitchFamily="66" charset="0"/>
              </a:rPr>
              <a:t>Failed</a:t>
            </a:r>
            <a:r>
              <a:rPr lang="nl-NL" sz="2800" dirty="0" smtClean="0">
                <a:latin typeface="Comic Sans MS" pitchFamily="66" charset="0"/>
              </a:rPr>
              <a:t> </a:t>
            </a:r>
            <a:r>
              <a:rPr lang="nl-NL" sz="2800" dirty="0" err="1" smtClean="0">
                <a:latin typeface="Comic Sans MS" pitchFamily="66" charset="0"/>
              </a:rPr>
              <a:t>Goods</a:t>
            </a:r>
            <a:r>
              <a:rPr lang="nl-NL" sz="2800" dirty="0" smtClean="0">
                <a:latin typeface="Comic Sans MS" pitchFamily="66" charset="0"/>
              </a:rPr>
              <a:t> </a:t>
            </a:r>
            <a:r>
              <a:rPr lang="nl-NL" sz="2800" dirty="0" err="1" smtClean="0">
                <a:latin typeface="Comic Sans MS" pitchFamily="66" charset="0"/>
              </a:rPr>
              <a:t>Collecting</a:t>
            </a:r>
            <a:r>
              <a:rPr lang="nl-NL" sz="2800" dirty="0" smtClean="0">
                <a:latin typeface="Comic Sans MS" pitchFamily="66" charset="0"/>
              </a:rPr>
              <a:t> </a:t>
            </a:r>
            <a:r>
              <a:rPr lang="nl-NL" sz="2800" dirty="0" err="1" smtClean="0">
                <a:latin typeface="Comic Sans MS" pitchFamily="66" charset="0"/>
              </a:rPr>
              <a:t>Policies</a:t>
            </a:r>
            <a:r>
              <a:rPr lang="nl-NL" sz="2800" dirty="0" smtClean="0">
                <a:latin typeface="Comic Sans MS" pitchFamily="66" charset="0"/>
              </a:rPr>
              <a:t> and </a:t>
            </a:r>
            <a:r>
              <a:rPr lang="nl-NL" sz="2800" dirty="0" err="1" smtClean="0">
                <a:latin typeface="Comic Sans MS" pitchFamily="66" charset="0"/>
              </a:rPr>
              <a:t>Repair</a:t>
            </a:r>
            <a:r>
              <a:rPr lang="nl-NL" sz="2800" dirty="0" smtClean="0">
                <a:latin typeface="Comic Sans MS" pitchFamily="66" charset="0"/>
              </a:rPr>
              <a:t> </a:t>
            </a:r>
            <a:r>
              <a:rPr lang="nl-NL" sz="2800" dirty="0" err="1" smtClean="0">
                <a:latin typeface="Comic Sans MS" pitchFamily="66" charset="0"/>
              </a:rPr>
              <a:t>Capacity</a:t>
            </a:r>
            <a:r>
              <a:rPr lang="nl-NL" sz="2800" dirty="0" smtClean="0">
                <a:latin typeface="Comic Sans MS" pitchFamily="66" charset="0"/>
              </a:rPr>
              <a:t> </a:t>
            </a:r>
            <a:r>
              <a:rPr lang="nl-NL" sz="2800" dirty="0" err="1" smtClean="0">
                <a:latin typeface="Comic Sans MS" pitchFamily="66" charset="0"/>
              </a:rPr>
              <a:t>Policies</a:t>
            </a:r>
            <a:r>
              <a:rPr lang="nl-NL" sz="2800" dirty="0" smtClean="0">
                <a:latin typeface="Comic Sans MS" pitchFamily="66" charset="0"/>
              </a:rPr>
              <a:t> in the </a:t>
            </a:r>
            <a:r>
              <a:rPr lang="nl-NL" sz="2800" dirty="0" err="1" smtClean="0">
                <a:latin typeface="Comic Sans MS" pitchFamily="66" charset="0"/>
              </a:rPr>
              <a:t>Maintenance</a:t>
            </a:r>
            <a:r>
              <a:rPr lang="nl-NL" sz="2800" smtClean="0">
                <a:latin typeface="Comic Sans MS" pitchFamily="66" charset="0"/>
              </a:rPr>
              <a:t> of </a:t>
            </a:r>
            <a:r>
              <a:rPr lang="nl-NL" sz="2800" dirty="0" err="1" smtClean="0">
                <a:latin typeface="Comic Sans MS" pitchFamily="66" charset="0"/>
              </a:rPr>
              <a:t>Commoditized</a:t>
            </a:r>
            <a:r>
              <a:rPr lang="nl-NL" sz="2800" dirty="0" smtClean="0">
                <a:latin typeface="Comic Sans MS" pitchFamily="66" charset="0"/>
              </a:rPr>
              <a:t> </a:t>
            </a:r>
            <a:r>
              <a:rPr lang="nl-NL" sz="2800" dirty="0" err="1" smtClean="0">
                <a:latin typeface="Comic Sans MS" pitchFamily="66" charset="0"/>
              </a:rPr>
              <a:t>Capital</a:t>
            </a:r>
            <a:r>
              <a:rPr lang="nl-NL" sz="2800" dirty="0" smtClean="0">
                <a:latin typeface="Comic Sans MS" pitchFamily="66" charset="0"/>
              </a:rPr>
              <a:t> </a:t>
            </a:r>
            <a:r>
              <a:rPr lang="nl-NL" sz="2800" dirty="0" err="1" smtClean="0">
                <a:latin typeface="Comic Sans MS" pitchFamily="66" charset="0"/>
              </a:rPr>
              <a:t>Goods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293096"/>
            <a:ext cx="5113337" cy="550863"/>
          </a:xfrm>
        </p:spPr>
        <p:txBody>
          <a:bodyPr/>
          <a:lstStyle/>
          <a:p>
            <a:pPr algn="ctr"/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Henny P.G. van Ooijen</a:t>
            </a:r>
          </a:p>
          <a:p>
            <a:pPr algn="ctr"/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J. Will M. Bertrand</a:t>
            </a:r>
            <a:endParaRPr lang="en-US" dirty="0" smtClean="0"/>
          </a:p>
          <a:p>
            <a:pPr algn="ctr"/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Nasuh C. Büyükkaramikli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Model II: </a:t>
            </a:r>
            <a:r>
              <a:rPr lang="nl-NL" dirty="0" err="1" smtClean="0">
                <a:latin typeface="Comic Sans MS" pitchFamily="66" charset="0"/>
              </a:rPr>
              <a:t>capacity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costs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68288" lvl="1" indent="-268288">
                  <a:buClr>
                    <a:schemeClr val="accent1"/>
                  </a:buClr>
                </a:pPr>
                <a:r>
                  <a:rPr lang="nl-NL" dirty="0" smtClean="0">
                    <a:latin typeface="Comic Sans MS" pitchFamily="66" charset="0"/>
                  </a:rPr>
                  <a:t>Availability </a:t>
                </a:r>
                <a:r>
                  <a:rPr lang="nl-NL" dirty="0" err="1" smtClean="0">
                    <a:latin typeface="Comic Sans MS" pitchFamily="66" charset="0"/>
                  </a:rPr>
                  <a:t>based</a:t>
                </a:r>
                <a:r>
                  <a:rPr lang="nl-NL" dirty="0" smtClean="0">
                    <a:latin typeface="Comic Sans MS" pitchFamily="66" charset="0"/>
                  </a:rPr>
                  <a:t>:</a:t>
                </a:r>
              </a:p>
              <a:p>
                <a:pPr lvl="1"/>
                <a:r>
                  <a:rPr lang="nl-NL" dirty="0" err="1" smtClean="0">
                    <a:latin typeface="Comic Sans MS" pitchFamily="66" charset="0"/>
                  </a:rPr>
                  <a:t>Repair</a:t>
                </a:r>
                <a:r>
                  <a:rPr lang="nl-NL" dirty="0" smtClean="0">
                    <a:latin typeface="Comic Sans MS" pitchFamily="66" charset="0"/>
                  </a:rPr>
                  <a:t> shop: </a:t>
                </a:r>
                <a:r>
                  <a:rPr lang="nl-NL" i="1" dirty="0" smtClean="0">
                    <a:latin typeface="Comic Sans MS" pitchFamily="66" charset="0"/>
                  </a:rPr>
                  <a:t>M/M/1 </a:t>
                </a:r>
              </a:p>
              <a:p>
                <a:pPr lvl="1">
                  <a:buNone/>
                </a:pPr>
                <a:endParaRPr lang="nl-NL" dirty="0" smtClean="0">
                  <a:latin typeface="Comic Sans MS" pitchFamily="66" charset="0"/>
                </a:endParaRPr>
              </a:p>
              <a:p>
                <a:endParaRPr lang="nl-NL" dirty="0" smtClean="0">
                  <a:latin typeface="Comic Sans MS" pitchFamily="66" charset="0"/>
                </a:endParaRPr>
              </a:p>
              <a:p>
                <a:r>
                  <a:rPr lang="nl-NL" dirty="0" err="1" smtClean="0">
                    <a:latin typeface="Comic Sans MS" pitchFamily="66" charset="0"/>
                  </a:rPr>
                  <a:t>Usage</a:t>
                </a:r>
                <a:r>
                  <a:rPr lang="nl-NL" dirty="0" smtClean="0">
                    <a:latin typeface="Comic Sans MS" pitchFamily="66" charset="0"/>
                  </a:rPr>
                  <a:t> </a:t>
                </a:r>
                <a:r>
                  <a:rPr lang="nl-NL" dirty="0" err="1" smtClean="0">
                    <a:latin typeface="Comic Sans MS" pitchFamily="66" charset="0"/>
                  </a:rPr>
                  <a:t>based</a:t>
                </a:r>
                <a:r>
                  <a:rPr lang="nl-NL" dirty="0" smtClean="0">
                    <a:latin typeface="Comic Sans MS" pitchFamily="66" charset="0"/>
                  </a:rPr>
                  <a:t>:</a:t>
                </a:r>
              </a:p>
              <a:p>
                <a:pPr lvl="1"/>
                <a:r>
                  <a:rPr lang="nl-NL" dirty="0" err="1" smtClean="0">
                    <a:latin typeface="Comic Sans MS" pitchFamily="66" charset="0"/>
                  </a:rPr>
                  <a:t>Repair</a:t>
                </a:r>
                <a:r>
                  <a:rPr lang="nl-NL" dirty="0" smtClean="0">
                    <a:latin typeface="Comic Sans MS" pitchFamily="66" charset="0"/>
                  </a:rPr>
                  <a:t> shop: </a:t>
                </a:r>
                <a:r>
                  <a:rPr lang="nl-NL" i="1" dirty="0" smtClean="0">
                    <a:latin typeface="Comic Sans MS" pitchFamily="66" charset="0"/>
                  </a:rPr>
                  <a:t>D</a:t>
                </a:r>
                <a:r>
                  <a:rPr lang="nl-NL" i="1" baseline="-25000" dirty="0" smtClean="0">
                    <a:latin typeface="Comic Sans MS" pitchFamily="66" charset="0"/>
                  </a:rPr>
                  <a:t>X</a:t>
                </a:r>
                <a:r>
                  <a:rPr lang="nl-NL" i="1" dirty="0" smtClean="0">
                    <a:latin typeface="Comic Sans MS" pitchFamily="66" charset="0"/>
                  </a:rPr>
                  <a:t>/M/1</a:t>
                </a:r>
              </a:p>
              <a:p>
                <a:pPr>
                  <a:buNone/>
                </a:pPr>
                <a:r>
                  <a:rPr lang="nl-NL" i="1" dirty="0">
                    <a:latin typeface="Comic Sans MS" pitchFamily="66" charset="0"/>
                  </a:rPr>
                  <a:t>	</a:t>
                </a:r>
                <a:r>
                  <a:rPr lang="nl-NL" i="1" dirty="0" smtClean="0">
                    <a:latin typeface="Comic Sans MS" pitchFamily="66" charset="0"/>
                  </a:rPr>
                  <a:t> </a:t>
                </a:r>
                <a:r>
                  <a:rPr lang="nl-NL" i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nl-NL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nl-NL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NL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b="1" i="1" smtClean="0">
                            <a:latin typeface="Cambria Math" panose="02040503050406030204" pitchFamily="18" charset="0"/>
                          </a:rPr>
                          <m:t>α</m:t>
                        </m:r>
                      </m:den>
                    </m:f>
                  </m:oMath>
                </a14:m>
                <a:endParaRPr lang="nl-NL" dirty="0" smtClean="0">
                  <a:latin typeface="Comic Sans MS" pitchFamily="66" charset="0"/>
                </a:endParaRPr>
              </a:p>
              <a:p>
                <a:pPr lvl="1">
                  <a:buNone/>
                </a:pPr>
                <a:endParaRPr lang="nl-NL" dirty="0" smtClean="0">
                  <a:latin typeface="Comic Sans MS" pitchFamily="66" charset="0"/>
                </a:endParaRPr>
              </a:p>
              <a:p>
                <a:pPr lvl="1">
                  <a:buNone/>
                </a:pPr>
                <a:r>
                  <a:rPr lang="nl-NL" sz="1200" dirty="0" smtClean="0">
                    <a:latin typeface="Comic Sans MS" pitchFamily="66" charset="0"/>
                  </a:rPr>
                  <a:t>	</a:t>
                </a:r>
              </a:p>
              <a:p>
                <a:endParaRPr lang="nl-NL" dirty="0">
                  <a:latin typeface="Comic Sans MS" pitchFamily="66" charset="0"/>
                </a:endParaRPr>
              </a:p>
              <a:p>
                <a:endParaRPr lang="nl-NL" dirty="0" smtClean="0">
                  <a:latin typeface="Comic Sans MS" pitchFamily="66" charset="0"/>
                </a:endParaRPr>
              </a:p>
              <a:p>
                <a:endParaRPr lang="en-US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2668" t="-3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1C694-8EBD-4B99-9838-F6D4C6D4F0F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February 2012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43608" y="2348880"/>
          <a:ext cx="3456384" cy="83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9" name="Equation" r:id="rId5" imgW="1841400" imgH="444240" progId="Equation.3">
                  <p:embed/>
                </p:oleObj>
              </mc:Choice>
              <mc:Fallback>
                <p:oleObj name="Equation" r:id="rId5" imgW="184140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348880"/>
                        <a:ext cx="3456384" cy="83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773048"/>
              </p:ext>
            </p:extLst>
          </p:nvPr>
        </p:nvGraphicFramePr>
        <p:xfrm>
          <a:off x="1043608" y="4825914"/>
          <a:ext cx="7992888" cy="818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0" name="Equation" r:id="rId7" imgW="4711680" imgH="482400" progId="Equation.3">
                  <p:embed/>
                </p:oleObj>
              </mc:Choice>
              <mc:Fallback>
                <p:oleObj name="Equation" r:id="rId7" imgW="471168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825914"/>
                        <a:ext cx="7992888" cy="818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COMPUTATIONAL STUDY (I)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92" y="1412776"/>
            <a:ext cx="9073008" cy="4252978"/>
          </a:xfrm>
        </p:spPr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Cost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price</a:t>
            </a:r>
            <a:r>
              <a:rPr lang="nl-NL" dirty="0" smtClean="0">
                <a:latin typeface="Comic Sans MS" pitchFamily="66" charset="0"/>
              </a:rPr>
              <a:t> system:		€ 200.000</a:t>
            </a:r>
          </a:p>
          <a:p>
            <a:r>
              <a:rPr lang="nl-NL" dirty="0" err="1" smtClean="0">
                <a:latin typeface="Comic Sans MS" pitchFamily="66" charset="0"/>
              </a:rPr>
              <a:t>Normalized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arrival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rate</a:t>
            </a:r>
            <a:r>
              <a:rPr lang="nl-NL" dirty="0" smtClean="0">
                <a:latin typeface="Comic Sans MS" pitchFamily="66" charset="0"/>
              </a:rPr>
              <a:t>: 	</a:t>
            </a:r>
            <a:r>
              <a:rPr lang="el-GR" dirty="0" smtClean="0">
                <a:latin typeface="Comic Sans MS" pitchFamily="66" charset="0"/>
              </a:rPr>
              <a:t>λ</a:t>
            </a:r>
            <a:r>
              <a:rPr lang="nl-NL" dirty="0" smtClean="0">
                <a:latin typeface="Comic Sans MS" pitchFamily="66" charset="0"/>
              </a:rPr>
              <a:t>=1 per time unit (week/</a:t>
            </a:r>
            <a:r>
              <a:rPr lang="nl-NL" dirty="0" err="1" smtClean="0">
                <a:latin typeface="Comic Sans MS" pitchFamily="66" charset="0"/>
              </a:rPr>
              <a:t>day</a:t>
            </a:r>
            <a:r>
              <a:rPr lang="nl-NL" dirty="0" smtClean="0">
                <a:latin typeface="Comic Sans MS" pitchFamily="66" charset="0"/>
              </a:rPr>
              <a:t>)</a:t>
            </a:r>
          </a:p>
          <a:p>
            <a:pPr>
              <a:buNone/>
            </a:pPr>
            <a:r>
              <a:rPr lang="nl-NL" dirty="0" smtClean="0">
                <a:latin typeface="Comic Sans MS" pitchFamily="66" charset="0"/>
              </a:rPr>
              <a:t>  defects				</a:t>
            </a:r>
          </a:p>
          <a:p>
            <a:r>
              <a:rPr lang="nl-NL" dirty="0" smtClean="0">
                <a:latin typeface="Comic Sans MS" pitchFamily="66" charset="0"/>
              </a:rPr>
              <a:t>System </a:t>
            </a:r>
            <a:r>
              <a:rPr lang="nl-NL" dirty="0" err="1" smtClean="0">
                <a:latin typeface="Comic Sans MS" pitchFamily="66" charset="0"/>
              </a:rPr>
              <a:t>renting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cost</a:t>
            </a:r>
            <a:r>
              <a:rPr lang="nl-NL" dirty="0" smtClean="0">
                <a:latin typeface="Comic Sans MS" pitchFamily="66" charset="0"/>
              </a:rPr>
              <a:t>: 		h=€11, €15, €20 per </a:t>
            </a:r>
            <a:r>
              <a:rPr lang="nl-NL" dirty="0" err="1" smtClean="0">
                <a:latin typeface="Comic Sans MS" pitchFamily="66" charset="0"/>
              </a:rPr>
              <a:t>hour</a:t>
            </a:r>
            <a:endParaRPr lang="nl-NL" dirty="0" smtClean="0">
              <a:latin typeface="Comic Sans MS" pitchFamily="66" charset="0"/>
            </a:endParaRPr>
          </a:p>
          <a:p>
            <a:r>
              <a:rPr lang="nl-NL" dirty="0" err="1" smtClean="0">
                <a:latin typeface="Comic Sans MS" pitchFamily="66" charset="0"/>
              </a:rPr>
              <a:t>Downtime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cost</a:t>
            </a:r>
            <a:r>
              <a:rPr lang="nl-NL" dirty="0" smtClean="0">
                <a:latin typeface="Comic Sans MS" pitchFamily="66" charset="0"/>
              </a:rPr>
              <a:t>:			B=€5000, €10000, €20000 					per unit down per week</a:t>
            </a:r>
          </a:p>
          <a:p>
            <a:r>
              <a:rPr lang="nl-NL" dirty="0" err="1" smtClean="0">
                <a:latin typeface="Comic Sans MS" pitchFamily="66" charset="0"/>
              </a:rPr>
              <a:t>Capacity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costs</a:t>
            </a:r>
            <a:r>
              <a:rPr lang="nl-NL" dirty="0" smtClean="0">
                <a:latin typeface="Comic Sans MS" pitchFamily="66" charset="0"/>
              </a:rPr>
              <a:t>:		 	</a:t>
            </a:r>
            <a:r>
              <a:rPr lang="nl-NL" dirty="0" err="1" smtClean="0">
                <a:latin typeface="Comic Sans MS" pitchFamily="66" charset="0"/>
              </a:rPr>
              <a:t>c</a:t>
            </a:r>
            <a:r>
              <a:rPr lang="nl-NL" baseline="-25000" dirty="0" err="1" smtClean="0">
                <a:latin typeface="Comic Sans MS" pitchFamily="66" charset="0"/>
              </a:rPr>
              <a:t>p</a:t>
            </a:r>
            <a:r>
              <a:rPr lang="nl-NL" dirty="0" smtClean="0">
                <a:latin typeface="Comic Sans MS" pitchFamily="66" charset="0"/>
              </a:rPr>
              <a:t>= €2400 per unit</a:t>
            </a:r>
          </a:p>
          <a:p>
            <a:r>
              <a:rPr lang="nl-NL" dirty="0" err="1" smtClean="0">
                <a:latin typeface="Comic Sans MS" pitchFamily="66" charset="0"/>
              </a:rPr>
              <a:t>Sell</a:t>
            </a:r>
            <a:r>
              <a:rPr lang="nl-NL" dirty="0" smtClean="0">
                <a:latin typeface="Comic Sans MS" pitchFamily="66" charset="0"/>
              </a:rPr>
              <a:t>-back parameter:		R=0.2, 0.5, 0.8</a:t>
            </a:r>
          </a:p>
          <a:p>
            <a:r>
              <a:rPr lang="nl-NL" dirty="0" smtClean="0">
                <a:latin typeface="Comic Sans MS" pitchFamily="66" charset="0"/>
              </a:rPr>
              <a:t>Transportation </a:t>
            </a:r>
            <a:r>
              <a:rPr lang="nl-NL" dirty="0" err="1" smtClean="0">
                <a:latin typeface="Comic Sans MS" pitchFamily="66" charset="0"/>
              </a:rPr>
              <a:t>costs</a:t>
            </a:r>
            <a:r>
              <a:rPr lang="nl-NL" dirty="0" smtClean="0">
                <a:latin typeface="Comic Sans MS" pitchFamily="66" charset="0"/>
              </a:rPr>
              <a:t>:		€90, €120 per </a:t>
            </a:r>
            <a:r>
              <a:rPr lang="nl-NL" dirty="0" err="1" smtClean="0">
                <a:latin typeface="Comic Sans MS" pitchFamily="66" charset="0"/>
              </a:rPr>
              <a:t>hour</a:t>
            </a:r>
            <a:endParaRPr lang="nl-NL" dirty="0" smtClean="0">
              <a:latin typeface="Comic Sans MS" pitchFamily="66" charset="0"/>
            </a:endParaRPr>
          </a:p>
          <a:p>
            <a:r>
              <a:rPr lang="nl-NL" dirty="0" err="1" smtClean="0">
                <a:latin typeface="Comic Sans MS" pitchFamily="66" charset="0"/>
              </a:rPr>
              <a:t>Area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size</a:t>
            </a:r>
            <a:r>
              <a:rPr lang="nl-NL" dirty="0" smtClean="0">
                <a:latin typeface="Comic Sans MS" pitchFamily="66" charset="0"/>
              </a:rPr>
              <a:t>:				300.000 </a:t>
            </a:r>
            <a:r>
              <a:rPr lang="nl-NL" dirty="0" err="1" smtClean="0">
                <a:latin typeface="Comic Sans MS" pitchFamily="66" charset="0"/>
              </a:rPr>
              <a:t>sqm</a:t>
            </a:r>
            <a:r>
              <a:rPr lang="nl-NL" dirty="0" smtClean="0">
                <a:latin typeface="Comic Sans MS" pitchFamily="66" charset="0"/>
              </a:rPr>
              <a:t>, 1.000.000 </a:t>
            </a:r>
            <a:r>
              <a:rPr lang="nl-NL" dirty="0" err="1" smtClean="0">
                <a:latin typeface="Comic Sans MS" pitchFamily="66" charset="0"/>
              </a:rPr>
              <a:t>sqm</a:t>
            </a:r>
            <a:endParaRPr lang="nl-NL" dirty="0" smtClean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pPr lvl="1">
              <a:buNone/>
            </a:pPr>
            <a:endParaRPr lang="nl-NL" dirty="0" smtClean="0">
              <a:latin typeface="Comic Sans MS" pitchFamily="66" charset="0"/>
            </a:endParaRPr>
          </a:p>
          <a:p>
            <a:pPr lvl="1">
              <a:buNone/>
            </a:pPr>
            <a:endParaRPr lang="nl-NL" dirty="0" smtClean="0">
              <a:latin typeface="Comic Sans MS" pitchFamily="66" charset="0"/>
            </a:endParaRPr>
          </a:p>
          <a:p>
            <a:pPr lvl="1">
              <a:buNone/>
            </a:pPr>
            <a:r>
              <a:rPr lang="nl-NL" dirty="0" smtClean="0">
                <a:latin typeface="Comic Sans MS" pitchFamily="66" charset="0"/>
              </a:rPr>
              <a:t>		</a:t>
            </a:r>
          </a:p>
          <a:p>
            <a:pPr lvl="1"/>
            <a:endParaRPr lang="nl-NL" dirty="0" smtClean="0">
              <a:latin typeface="Comic Sans MS" pitchFamily="66" charset="0"/>
            </a:endParaRPr>
          </a:p>
          <a:p>
            <a:pPr lvl="1"/>
            <a:r>
              <a:rPr lang="nl-NL" sz="1200" dirty="0" smtClean="0">
                <a:latin typeface="Comic Sans MS" pitchFamily="66" charset="0"/>
              </a:rPr>
              <a:t>	</a:t>
            </a:r>
          </a:p>
          <a:p>
            <a:endParaRPr lang="nl-NL" dirty="0" smtClean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1C694-8EBD-4B99-9838-F6D4C6D4F0F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COMPUTATIONAL STUDY (II)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92" y="1556792"/>
            <a:ext cx="9073008" cy="3959225"/>
          </a:xfrm>
        </p:spPr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Immediate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collection</a:t>
            </a:r>
            <a:r>
              <a:rPr lang="nl-NL" dirty="0" smtClean="0">
                <a:latin typeface="Comic Sans MS" pitchFamily="66" charset="0"/>
              </a:rPr>
              <a:t>, </a:t>
            </a:r>
            <a:r>
              <a:rPr lang="nl-NL" dirty="0" err="1" smtClean="0">
                <a:latin typeface="Comic Sans MS" pitchFamily="66" charset="0"/>
              </a:rPr>
              <a:t>availability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based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capacity</a:t>
            </a:r>
            <a:endParaRPr lang="nl-NL" dirty="0" smtClean="0">
              <a:latin typeface="Comic Sans MS" pitchFamily="66" charset="0"/>
            </a:endParaRPr>
          </a:p>
          <a:p>
            <a:pPr lvl="8">
              <a:buNone/>
            </a:pPr>
            <a:r>
              <a:rPr lang="nl-NL" dirty="0" smtClean="0">
                <a:latin typeface="Comic Sans MS" pitchFamily="66" charset="0"/>
              </a:rPr>
              <a:t>	  </a:t>
            </a:r>
            <a:r>
              <a:rPr lang="nl-NL" dirty="0" smtClean="0">
                <a:latin typeface="Comic Sans MS" pitchFamily="66" charset="0"/>
                <a:sym typeface="Wingdings" pitchFamily="2" charset="2"/>
              </a:rPr>
              <a:t> </a:t>
            </a:r>
          </a:p>
          <a:p>
            <a:pPr>
              <a:buNone/>
            </a:pPr>
            <a:r>
              <a:rPr lang="nl-NL" dirty="0" smtClean="0">
                <a:latin typeface="Comic Sans MS" pitchFamily="66" charset="0"/>
                <a:sym typeface="Wingdings" pitchFamily="2" charset="2"/>
              </a:rPr>
              <a:t>	  </a:t>
            </a:r>
            <a:r>
              <a:rPr lang="nl-NL" dirty="0" err="1" smtClean="0">
                <a:latin typeface="Comic Sans MS" pitchFamily="66" charset="0"/>
                <a:sym typeface="Wingdings" pitchFamily="2" charset="2"/>
              </a:rPr>
              <a:t>Periodic</a:t>
            </a:r>
            <a:r>
              <a:rPr lang="nl-NL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nl-NL" dirty="0" err="1" smtClean="0">
                <a:latin typeface="Comic Sans MS" pitchFamily="66" charset="0"/>
                <a:sym typeface="Wingdings" pitchFamily="2" charset="2"/>
              </a:rPr>
              <a:t>collection</a:t>
            </a:r>
            <a:r>
              <a:rPr lang="nl-NL" dirty="0" smtClean="0">
                <a:latin typeface="Comic Sans MS" pitchFamily="66" charset="0"/>
                <a:sym typeface="Wingdings" pitchFamily="2" charset="2"/>
              </a:rPr>
              <a:t>, </a:t>
            </a:r>
            <a:r>
              <a:rPr lang="nl-NL" dirty="0" err="1" smtClean="0">
                <a:latin typeface="Comic Sans MS" pitchFamily="66" charset="0"/>
                <a:sym typeface="Wingdings" pitchFamily="2" charset="2"/>
              </a:rPr>
              <a:t>availability</a:t>
            </a:r>
            <a:r>
              <a:rPr lang="nl-NL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nl-NL" dirty="0" err="1" smtClean="0">
                <a:latin typeface="Comic Sans MS" pitchFamily="66" charset="0"/>
                <a:sym typeface="Wingdings" pitchFamily="2" charset="2"/>
              </a:rPr>
              <a:t>based</a:t>
            </a:r>
            <a:r>
              <a:rPr lang="nl-NL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nl-NL" dirty="0" err="1" smtClean="0">
                <a:latin typeface="Comic Sans MS" pitchFamily="66" charset="0"/>
                <a:sym typeface="Wingdings" pitchFamily="2" charset="2"/>
              </a:rPr>
              <a:t>capacity</a:t>
            </a:r>
            <a:endParaRPr lang="nl-NL" dirty="0" smtClean="0">
              <a:latin typeface="Comic Sans MS" pitchFamily="66" charset="0"/>
              <a:sym typeface="Wingdings" pitchFamily="2" charset="2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r>
              <a:rPr lang="nl-NL" dirty="0" err="1" smtClean="0">
                <a:latin typeface="Comic Sans MS" pitchFamily="66" charset="0"/>
              </a:rPr>
              <a:t>Immediate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collection</a:t>
            </a:r>
            <a:r>
              <a:rPr lang="nl-NL" dirty="0" smtClean="0">
                <a:latin typeface="Comic Sans MS" pitchFamily="66" charset="0"/>
              </a:rPr>
              <a:t>, </a:t>
            </a:r>
            <a:r>
              <a:rPr lang="nl-NL" dirty="0" err="1" smtClean="0">
                <a:latin typeface="Comic Sans MS" pitchFamily="66" charset="0"/>
              </a:rPr>
              <a:t>availability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based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capacity</a:t>
            </a:r>
            <a:endParaRPr lang="nl-NL" dirty="0" smtClean="0">
              <a:latin typeface="Comic Sans MS" pitchFamily="66" charset="0"/>
            </a:endParaRPr>
          </a:p>
          <a:p>
            <a:pPr lvl="8">
              <a:buNone/>
            </a:pPr>
            <a:r>
              <a:rPr lang="nl-NL" dirty="0" smtClean="0">
                <a:latin typeface="Comic Sans MS" pitchFamily="66" charset="0"/>
                <a:sym typeface="Wingdings" pitchFamily="2" charset="2"/>
              </a:rPr>
              <a:t>    </a:t>
            </a:r>
            <a:endParaRPr lang="nl-NL" dirty="0" smtClean="0">
              <a:latin typeface="Comic Sans MS" pitchFamily="66" charset="0"/>
            </a:endParaRPr>
          </a:p>
          <a:p>
            <a:pPr lvl="1">
              <a:buNone/>
            </a:pPr>
            <a:r>
              <a:rPr lang="nl-NL" sz="2400" dirty="0" smtClean="0">
                <a:latin typeface="Comic Sans MS" pitchFamily="66" charset="0"/>
              </a:rPr>
              <a:t>     </a:t>
            </a:r>
            <a:r>
              <a:rPr lang="nl-NL" sz="2400" dirty="0" err="1" smtClean="0">
                <a:latin typeface="Comic Sans MS" pitchFamily="66" charset="0"/>
              </a:rPr>
              <a:t>Periodic</a:t>
            </a:r>
            <a:r>
              <a:rPr lang="nl-NL" sz="2400" dirty="0" smtClean="0">
                <a:latin typeface="Comic Sans MS" pitchFamily="66" charset="0"/>
              </a:rPr>
              <a:t> </a:t>
            </a:r>
            <a:r>
              <a:rPr lang="nl-NL" sz="2400" smtClean="0">
                <a:latin typeface="Comic Sans MS" pitchFamily="66" charset="0"/>
              </a:rPr>
              <a:t>collection</a:t>
            </a:r>
            <a:r>
              <a:rPr lang="nl-NL" sz="2400" dirty="0" smtClean="0">
                <a:latin typeface="Comic Sans MS" pitchFamily="66" charset="0"/>
              </a:rPr>
              <a:t>, </a:t>
            </a:r>
            <a:r>
              <a:rPr lang="nl-NL" sz="2400" dirty="0" err="1" smtClean="0">
                <a:latin typeface="Comic Sans MS" pitchFamily="66" charset="0"/>
              </a:rPr>
              <a:t>usage</a:t>
            </a:r>
            <a:r>
              <a:rPr lang="nl-NL" sz="2400" dirty="0" smtClean="0">
                <a:latin typeface="Comic Sans MS" pitchFamily="66" charset="0"/>
              </a:rPr>
              <a:t> </a:t>
            </a:r>
            <a:r>
              <a:rPr lang="nl-NL" sz="2400" dirty="0" err="1" smtClean="0">
                <a:latin typeface="Comic Sans MS" pitchFamily="66" charset="0"/>
              </a:rPr>
              <a:t>based</a:t>
            </a:r>
            <a:r>
              <a:rPr lang="nl-NL" sz="2400" dirty="0" smtClean="0">
                <a:latin typeface="Comic Sans MS" pitchFamily="66" charset="0"/>
              </a:rPr>
              <a:t> </a:t>
            </a:r>
            <a:r>
              <a:rPr lang="nl-NL" sz="2400" dirty="0" err="1" smtClean="0">
                <a:latin typeface="Comic Sans MS" pitchFamily="66" charset="0"/>
              </a:rPr>
              <a:t>capacity</a:t>
            </a:r>
            <a:endParaRPr lang="nl-NL" sz="2400" dirty="0" smtClean="0">
              <a:latin typeface="Comic Sans MS" pitchFamily="66" charset="0"/>
            </a:endParaRPr>
          </a:p>
          <a:p>
            <a:pPr lvl="1">
              <a:buNone/>
            </a:pPr>
            <a:r>
              <a:rPr lang="nl-NL" dirty="0" smtClean="0">
                <a:latin typeface="Comic Sans MS" pitchFamily="66" charset="0"/>
              </a:rPr>
              <a:t>			</a:t>
            </a:r>
          </a:p>
          <a:p>
            <a:pPr lvl="1">
              <a:buNone/>
            </a:pPr>
            <a:r>
              <a:rPr lang="nl-NL" dirty="0" smtClean="0">
                <a:latin typeface="Comic Sans MS" pitchFamily="66" charset="0"/>
              </a:rPr>
              <a:t>      </a:t>
            </a:r>
          </a:p>
          <a:p>
            <a:pPr lvl="1">
              <a:buNone/>
            </a:pPr>
            <a:r>
              <a:rPr lang="nl-NL" dirty="0" smtClean="0">
                <a:latin typeface="Comic Sans MS" pitchFamily="66" charset="0"/>
              </a:rPr>
              <a:t>     % </a:t>
            </a:r>
            <a:r>
              <a:rPr lang="nl-NL" dirty="0" err="1" smtClean="0">
                <a:latin typeface="Comic Sans MS" pitchFamily="66" charset="0"/>
              </a:rPr>
              <a:t>Cost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savings</a:t>
            </a:r>
            <a:r>
              <a:rPr lang="nl-NL" dirty="0" smtClean="0">
                <a:latin typeface="Comic Sans MS" pitchFamily="66" charset="0"/>
              </a:rPr>
              <a:t>: (</a:t>
            </a:r>
            <a:r>
              <a:rPr lang="nl-NL" i="1" dirty="0" smtClean="0">
                <a:latin typeface="Comic Sans MS" pitchFamily="66" charset="0"/>
              </a:rPr>
              <a:t>TRC</a:t>
            </a:r>
            <a:r>
              <a:rPr lang="nl-NL" i="1" baseline="30000" dirty="0" smtClean="0">
                <a:latin typeface="Comic Sans MS" pitchFamily="66" charset="0"/>
              </a:rPr>
              <a:t>*</a:t>
            </a:r>
            <a:r>
              <a:rPr lang="nl-NL" i="1" baseline="-25000" dirty="0" smtClean="0">
                <a:latin typeface="Comic Sans MS" pitchFamily="66" charset="0"/>
              </a:rPr>
              <a:t>i </a:t>
            </a:r>
            <a:r>
              <a:rPr lang="nl-NL" i="1" dirty="0" smtClean="0">
                <a:latin typeface="Comic Sans MS" pitchFamily="66" charset="0"/>
              </a:rPr>
              <a:t>– TRC</a:t>
            </a:r>
            <a:r>
              <a:rPr lang="nl-NL" i="1" baseline="30000" dirty="0" smtClean="0">
                <a:latin typeface="Comic Sans MS" pitchFamily="66" charset="0"/>
              </a:rPr>
              <a:t>*</a:t>
            </a:r>
            <a:r>
              <a:rPr lang="nl-NL" i="1" baseline="-25000" dirty="0" smtClean="0">
                <a:latin typeface="Comic Sans MS" pitchFamily="66" charset="0"/>
              </a:rPr>
              <a:t>p</a:t>
            </a:r>
            <a:r>
              <a:rPr lang="nl-NL" i="1" dirty="0" smtClean="0">
                <a:latin typeface="Comic Sans MS" pitchFamily="66" charset="0"/>
              </a:rPr>
              <a:t>)</a:t>
            </a:r>
            <a:r>
              <a:rPr lang="nl-NL" dirty="0" smtClean="0">
                <a:latin typeface="Comic Sans MS" pitchFamily="66" charset="0"/>
              </a:rPr>
              <a:t>/</a:t>
            </a:r>
            <a:r>
              <a:rPr lang="nl-NL" i="1" dirty="0" smtClean="0">
                <a:latin typeface="Comic Sans MS" pitchFamily="66" charset="0"/>
              </a:rPr>
              <a:t>TRC</a:t>
            </a:r>
            <a:r>
              <a:rPr lang="nl-NL" i="1" baseline="30000" dirty="0" smtClean="0">
                <a:latin typeface="Comic Sans MS" pitchFamily="66" charset="0"/>
              </a:rPr>
              <a:t>*</a:t>
            </a:r>
            <a:r>
              <a:rPr lang="nl-NL" i="1" baseline="-25000" dirty="0" smtClean="0">
                <a:latin typeface="Comic Sans MS" pitchFamily="66" charset="0"/>
              </a:rPr>
              <a:t>i</a:t>
            </a:r>
          </a:p>
          <a:p>
            <a:pPr lvl="1"/>
            <a:endParaRPr lang="nl-NL" dirty="0" smtClean="0">
              <a:latin typeface="Comic Sans MS" pitchFamily="66" charset="0"/>
            </a:endParaRPr>
          </a:p>
          <a:p>
            <a:pPr lvl="1"/>
            <a:r>
              <a:rPr lang="nl-NL" sz="1200" dirty="0" smtClean="0">
                <a:latin typeface="Comic Sans MS" pitchFamily="66" charset="0"/>
              </a:rPr>
              <a:t>	</a:t>
            </a:r>
          </a:p>
          <a:p>
            <a:endParaRPr lang="nl-NL" dirty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1C694-8EBD-4B99-9838-F6D4C6D4F0F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RESULTS (I)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1C694-8EBD-4B99-9838-F6D4C6D4F0F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February 2012</a:t>
            </a:r>
            <a:endParaRPr lang="en-US"/>
          </a:p>
        </p:txBody>
      </p:sp>
      <p:pic>
        <p:nvPicPr>
          <p:cNvPr id="226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72" r="10253"/>
          <a:stretch>
            <a:fillRect/>
          </a:stretch>
        </p:blipFill>
        <p:spPr bwMode="auto">
          <a:xfrm>
            <a:off x="0" y="764704"/>
            <a:ext cx="89634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RESULTS (II)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1C694-8EBD-4B99-9838-F6D4C6D4F0F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February 2012</a:t>
            </a:r>
            <a:endParaRPr lang="en-US"/>
          </a:p>
        </p:txBody>
      </p:sp>
      <p:pic>
        <p:nvPicPr>
          <p:cNvPr id="227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3069"/>
            <a:ext cx="9144000" cy="497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CONCLUSIONS (I)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3959225"/>
          </a:xfrm>
        </p:spPr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Transportation</a:t>
            </a:r>
            <a:r>
              <a:rPr lang="nl-NL" dirty="0" smtClean="0">
                <a:latin typeface="Comic Sans MS" pitchFamily="66" charset="0"/>
              </a:rPr>
              <a:t> point of view: </a:t>
            </a:r>
            <a:r>
              <a:rPr lang="nl-NL" dirty="0" err="1" smtClean="0">
                <a:latin typeface="Comic Sans MS" pitchFamily="66" charset="0"/>
              </a:rPr>
              <a:t>periodic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collection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always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leads</a:t>
            </a:r>
            <a:r>
              <a:rPr lang="nl-NL" dirty="0" smtClean="0">
                <a:latin typeface="Comic Sans MS" pitchFamily="66" charset="0"/>
              </a:rPr>
              <a:t> to </a:t>
            </a:r>
            <a:r>
              <a:rPr lang="nl-NL" dirty="0" err="1" smtClean="0">
                <a:latin typeface="Comic Sans MS" pitchFamily="66" charset="0"/>
              </a:rPr>
              <a:t>benefits</a:t>
            </a:r>
            <a:r>
              <a:rPr lang="nl-NL" dirty="0" smtClean="0">
                <a:latin typeface="Comic Sans MS" pitchFamily="66" charset="0"/>
              </a:rPr>
              <a:t>; </a:t>
            </a:r>
            <a:r>
              <a:rPr lang="nl-NL" dirty="0" err="1" smtClean="0">
                <a:latin typeface="Comic Sans MS" pitchFamily="66" charset="0"/>
              </a:rPr>
              <a:t>benefits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increase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with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increasing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el-GR" i="1" dirty="0" smtClean="0">
                <a:latin typeface="Comic Sans MS" pitchFamily="66" charset="0"/>
              </a:rPr>
              <a:t>λ</a:t>
            </a:r>
            <a:endParaRPr lang="nl-NL" i="1" dirty="0" smtClean="0">
              <a:latin typeface="Comic Sans MS" pitchFamily="66" charset="0"/>
            </a:endParaRPr>
          </a:p>
          <a:p>
            <a:r>
              <a:rPr lang="nl-NL" dirty="0" err="1" smtClean="0">
                <a:latin typeface="Comic Sans MS" pitchFamily="66" charset="0"/>
              </a:rPr>
              <a:t>Also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customer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related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aspects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included</a:t>
            </a:r>
            <a:r>
              <a:rPr lang="nl-NL" dirty="0" smtClean="0">
                <a:latin typeface="Comic Sans MS" pitchFamily="66" charset="0"/>
              </a:rPr>
              <a:t>: </a:t>
            </a:r>
            <a:r>
              <a:rPr lang="nl-NL" dirty="0" err="1" smtClean="0">
                <a:latin typeface="Comic Sans MS" pitchFamily="66" charset="0"/>
              </a:rPr>
              <a:t>positive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effects</a:t>
            </a:r>
            <a:r>
              <a:rPr lang="nl-NL" dirty="0" smtClean="0">
                <a:latin typeface="Comic Sans MS" pitchFamily="66" charset="0"/>
              </a:rPr>
              <a:t> are </a:t>
            </a:r>
            <a:r>
              <a:rPr lang="nl-NL" dirty="0" err="1" smtClean="0">
                <a:latin typeface="Comic Sans MS" pitchFamily="66" charset="0"/>
              </a:rPr>
              <a:t>canceled</a:t>
            </a:r>
            <a:r>
              <a:rPr lang="nl-NL" dirty="0" smtClean="0">
                <a:latin typeface="Comic Sans MS" pitchFamily="66" charset="0"/>
              </a:rPr>
              <a:t> out </a:t>
            </a:r>
            <a:r>
              <a:rPr lang="nl-NL" dirty="0" err="1" smtClean="0">
                <a:latin typeface="Comic Sans MS" pitchFamily="66" charset="0"/>
              </a:rPr>
              <a:t>by</a:t>
            </a:r>
            <a:r>
              <a:rPr lang="nl-NL" dirty="0" smtClean="0">
                <a:latin typeface="Comic Sans MS" pitchFamily="66" charset="0"/>
              </a:rPr>
              <a:t> extra </a:t>
            </a:r>
            <a:r>
              <a:rPr lang="nl-NL" dirty="0" err="1" smtClean="0">
                <a:latin typeface="Comic Sans MS" pitchFamily="66" charset="0"/>
              </a:rPr>
              <a:t>rental</a:t>
            </a:r>
            <a:endParaRPr lang="nl-NL" dirty="0" smtClean="0">
              <a:latin typeface="Comic Sans MS" pitchFamily="66" charset="0"/>
            </a:endParaRPr>
          </a:p>
          <a:p>
            <a:r>
              <a:rPr lang="nl-NL" dirty="0" err="1" smtClean="0">
                <a:latin typeface="Comic Sans MS" pitchFamily="66" charset="0"/>
              </a:rPr>
              <a:t>Also</a:t>
            </a:r>
            <a:r>
              <a:rPr lang="nl-NL" dirty="0" smtClean="0">
                <a:latin typeface="Comic Sans MS" pitchFamily="66" charset="0"/>
              </a:rPr>
              <a:t> MPS </a:t>
            </a:r>
            <a:r>
              <a:rPr lang="nl-NL" dirty="0" err="1" smtClean="0">
                <a:latin typeface="Comic Sans MS" pitchFamily="66" charset="0"/>
              </a:rPr>
              <a:t>aspects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included</a:t>
            </a:r>
            <a:r>
              <a:rPr lang="nl-NL" dirty="0" smtClean="0">
                <a:latin typeface="Comic Sans MS" pitchFamily="66" charset="0"/>
              </a:rPr>
              <a:t>: </a:t>
            </a:r>
          </a:p>
          <a:p>
            <a:pPr lvl="1"/>
            <a:r>
              <a:rPr lang="nl-NL" dirty="0" err="1" smtClean="0">
                <a:latin typeface="Comic Sans MS" pitchFamily="66" charset="0"/>
              </a:rPr>
              <a:t>Availability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policy</a:t>
            </a:r>
            <a:r>
              <a:rPr lang="nl-NL" dirty="0" smtClean="0">
                <a:latin typeface="Comic Sans MS" pitchFamily="66" charset="0"/>
              </a:rPr>
              <a:t>: </a:t>
            </a:r>
            <a:r>
              <a:rPr lang="nl-NL" dirty="0" err="1" smtClean="0">
                <a:latin typeface="Comic Sans MS" pitchFamily="66" charset="0"/>
              </a:rPr>
              <a:t>decrease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positive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effects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due</a:t>
            </a:r>
            <a:r>
              <a:rPr lang="nl-NL" dirty="0" smtClean="0">
                <a:latin typeface="Comic Sans MS" pitchFamily="66" charset="0"/>
              </a:rPr>
              <a:t> to </a:t>
            </a:r>
            <a:r>
              <a:rPr lang="nl-NL" dirty="0" err="1" smtClean="0">
                <a:latin typeface="Comic Sans MS" pitchFamily="66" charset="0"/>
              </a:rPr>
              <a:t>bursty</a:t>
            </a:r>
            <a:r>
              <a:rPr lang="nl-NL" dirty="0" smtClean="0">
                <a:latin typeface="Comic Sans MS" pitchFamily="66" charset="0"/>
              </a:rPr>
              <a:t> 			   </a:t>
            </a:r>
            <a:r>
              <a:rPr lang="nl-NL" dirty="0" err="1" smtClean="0">
                <a:latin typeface="Comic Sans MS" pitchFamily="66" charset="0"/>
              </a:rPr>
              <a:t>arrival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pattern</a:t>
            </a:r>
            <a:r>
              <a:rPr lang="nl-NL" dirty="0" smtClean="0">
                <a:latin typeface="Comic Sans MS" pitchFamily="66" charset="0"/>
              </a:rPr>
              <a:t> (</a:t>
            </a:r>
            <a:r>
              <a:rPr lang="nl-NL" dirty="0" err="1" smtClean="0">
                <a:latin typeface="Comic Sans MS" pitchFamily="66" charset="0"/>
              </a:rPr>
              <a:t>unless</a:t>
            </a:r>
            <a:r>
              <a:rPr lang="nl-NL" dirty="0" smtClean="0">
                <a:latin typeface="Comic Sans MS" pitchFamily="66" charset="0"/>
              </a:rPr>
              <a:t> a high </a:t>
            </a:r>
            <a:r>
              <a:rPr lang="el-GR" i="1" dirty="0" smtClean="0">
                <a:latin typeface="Comic Sans MS" pitchFamily="66" charset="0"/>
              </a:rPr>
              <a:t>λ</a:t>
            </a:r>
            <a:r>
              <a:rPr lang="nl-NL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nl-NL" dirty="0" err="1" smtClean="0">
                <a:latin typeface="Comic Sans MS" pitchFamily="66" charset="0"/>
              </a:rPr>
              <a:t>Usage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policy</a:t>
            </a:r>
            <a:r>
              <a:rPr lang="nl-NL" dirty="0" smtClean="0">
                <a:latin typeface="Comic Sans MS" pitchFamily="66" charset="0"/>
              </a:rPr>
              <a:t>:	</a:t>
            </a:r>
            <a:r>
              <a:rPr lang="nl-NL" dirty="0" err="1" smtClean="0">
                <a:latin typeface="Comic Sans MS" pitchFamily="66" charset="0"/>
              </a:rPr>
              <a:t>benefits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can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be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obtained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for</a:t>
            </a:r>
            <a:r>
              <a:rPr lang="nl-NL" dirty="0" smtClean="0">
                <a:latin typeface="Comic Sans MS" pitchFamily="66" charset="0"/>
              </a:rPr>
              <a:t> smaller </a:t>
            </a:r>
            <a:r>
              <a:rPr lang="nl-NL" dirty="0" err="1" smtClean="0">
                <a:latin typeface="Comic Sans MS" pitchFamily="66" charset="0"/>
              </a:rPr>
              <a:t>values</a:t>
            </a:r>
            <a:r>
              <a:rPr lang="nl-NL" dirty="0" smtClean="0">
                <a:latin typeface="Comic Sans MS" pitchFamily="66" charset="0"/>
              </a:rPr>
              <a:t> 			of </a:t>
            </a:r>
            <a:r>
              <a:rPr lang="el-GR" i="1" dirty="0" smtClean="0">
                <a:latin typeface="Comic Sans MS" pitchFamily="66" charset="0"/>
              </a:rPr>
              <a:t>λ</a:t>
            </a:r>
            <a:r>
              <a:rPr lang="nl-NL" i="1" dirty="0" smtClean="0">
                <a:latin typeface="Comic Sans MS" pitchFamily="66" charset="0"/>
              </a:rPr>
              <a:t> </a:t>
            </a:r>
            <a:r>
              <a:rPr lang="nl-NL" dirty="0" smtClean="0">
                <a:latin typeface="Comic Sans MS" pitchFamily="66" charset="0"/>
              </a:rPr>
              <a:t>(</a:t>
            </a:r>
            <a:r>
              <a:rPr lang="el-GR" i="1" dirty="0" smtClean="0">
                <a:latin typeface="Comic Sans MS" pitchFamily="66" charset="0"/>
              </a:rPr>
              <a:t>λ</a:t>
            </a:r>
            <a:r>
              <a:rPr lang="nl-NL" dirty="0" smtClean="0">
                <a:latin typeface="Comic Sans MS" pitchFamily="66" charset="0"/>
              </a:rPr>
              <a:t> = 1: up </a:t>
            </a:r>
            <a:r>
              <a:rPr lang="nl-NL" dirty="0" err="1" smtClean="0">
                <a:latin typeface="Comic Sans MS" pitchFamily="66" charset="0"/>
              </a:rPr>
              <a:t>to</a:t>
            </a:r>
            <a:r>
              <a:rPr lang="nl-NL" dirty="0" smtClean="0">
                <a:latin typeface="Comic Sans MS" pitchFamily="66" charset="0"/>
              </a:rPr>
              <a:t> 38% </a:t>
            </a:r>
            <a:r>
              <a:rPr lang="nl-NL" dirty="0" err="1" smtClean="0">
                <a:latin typeface="Comic Sans MS" pitchFamily="66" charset="0"/>
              </a:rPr>
              <a:t>cost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reduction</a:t>
            </a:r>
            <a:r>
              <a:rPr lang="nl-NL" dirty="0" smtClean="0">
                <a:latin typeface="Comic Sans MS" pitchFamily="66" charset="0"/>
              </a:rPr>
              <a:t>)</a:t>
            </a:r>
            <a:endParaRPr lang="nl-NL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nl-NL" dirty="0" smtClean="0">
                <a:latin typeface="Comic Sans MS" pitchFamily="66" charset="0"/>
              </a:rPr>
              <a:t>				</a:t>
            </a:r>
            <a:r>
              <a:rPr lang="nl-NL" dirty="0" err="1" smtClean="0">
                <a:latin typeface="Comic Sans MS" pitchFamily="66" charset="0"/>
              </a:rPr>
              <a:t>some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cost</a:t>
            </a:r>
            <a:r>
              <a:rPr lang="nl-NL" dirty="0" smtClean="0">
                <a:latin typeface="Comic Sans MS" pitchFamily="66" charset="0"/>
              </a:rPr>
              <a:t> parameter </a:t>
            </a:r>
            <a:r>
              <a:rPr lang="nl-NL" dirty="0" err="1" smtClean="0">
                <a:latin typeface="Comic Sans MS" pitchFamily="66" charset="0"/>
              </a:rPr>
              <a:t>instances</a:t>
            </a:r>
            <a:r>
              <a:rPr lang="nl-NL" dirty="0" smtClean="0">
                <a:latin typeface="Comic Sans MS" pitchFamily="66" charset="0"/>
              </a:rPr>
              <a:t>: loss in 			</a:t>
            </a:r>
            <a:r>
              <a:rPr lang="nl-NL" dirty="0" err="1" smtClean="0">
                <a:latin typeface="Comic Sans MS" pitchFamily="66" charset="0"/>
              </a:rPr>
              <a:t>savings</a:t>
            </a:r>
            <a:r>
              <a:rPr lang="nl-NL" dirty="0" smtClean="0">
                <a:latin typeface="Comic Sans MS" pitchFamily="66" charset="0"/>
              </a:rPr>
              <a:t> (up </a:t>
            </a:r>
            <a:r>
              <a:rPr lang="nl-NL" dirty="0" err="1" smtClean="0">
                <a:latin typeface="Comic Sans MS" pitchFamily="66" charset="0"/>
              </a:rPr>
              <a:t>to</a:t>
            </a:r>
            <a:r>
              <a:rPr lang="nl-NL" dirty="0" smtClean="0">
                <a:latin typeface="Comic Sans MS" pitchFamily="66" charset="0"/>
              </a:rPr>
              <a:t> 126%)</a:t>
            </a:r>
          </a:p>
          <a:p>
            <a:pPr>
              <a:buNone/>
            </a:pPr>
            <a:endParaRPr lang="nl-NL" dirty="0" smtClean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endParaRPr lang="nl-NL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1C694-8EBD-4B99-9838-F6D4C6D4F0F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CONCLUSIONS (II)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484784"/>
            <a:ext cx="7994650" cy="3959225"/>
          </a:xfrm>
        </p:spPr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Usgae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based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policy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often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outperformed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by</a:t>
            </a:r>
            <a:r>
              <a:rPr lang="nl-NL" dirty="0" smtClean="0">
                <a:latin typeface="Comic Sans MS" pitchFamily="66" charset="0"/>
              </a:rPr>
              <a:t> the </a:t>
            </a:r>
            <a:r>
              <a:rPr lang="nl-NL" dirty="0" err="1" smtClean="0">
                <a:latin typeface="Comic Sans MS" pitchFamily="66" charset="0"/>
              </a:rPr>
              <a:t>availability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based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policy</a:t>
            </a:r>
            <a:endParaRPr lang="nl-NL" dirty="0" smtClean="0">
              <a:latin typeface="Comic Sans MS" pitchFamily="66" charset="0"/>
            </a:endParaRPr>
          </a:p>
          <a:p>
            <a:r>
              <a:rPr lang="nl-NL" dirty="0" smtClean="0">
                <a:latin typeface="Comic Sans MS" pitchFamily="66" charset="0"/>
              </a:rPr>
              <a:t>% </a:t>
            </a:r>
            <a:r>
              <a:rPr lang="nl-NL" dirty="0" err="1" smtClean="0">
                <a:latin typeface="Comic Sans MS" pitchFamily="66" charset="0"/>
              </a:rPr>
              <a:t>savings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increase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with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increase</a:t>
            </a:r>
            <a:r>
              <a:rPr lang="nl-NL" dirty="0" smtClean="0">
                <a:latin typeface="Comic Sans MS" pitchFamily="66" charset="0"/>
              </a:rPr>
              <a:t> in </a:t>
            </a:r>
            <a:r>
              <a:rPr lang="el-GR" i="1" dirty="0" smtClean="0">
                <a:latin typeface="Comic Sans MS" pitchFamily="66" charset="0"/>
              </a:rPr>
              <a:t>α</a:t>
            </a:r>
            <a:endParaRPr lang="nl-NL" i="1" dirty="0" smtClean="0">
              <a:latin typeface="Comic Sans MS" pitchFamily="66" charset="0"/>
            </a:endParaRPr>
          </a:p>
          <a:p>
            <a:r>
              <a:rPr lang="nl-NL" dirty="0" smtClean="0">
                <a:latin typeface="Comic Sans MS" pitchFamily="66" charset="0"/>
              </a:rPr>
              <a:t>The </a:t>
            </a:r>
            <a:r>
              <a:rPr lang="nl-NL" dirty="0" err="1" smtClean="0">
                <a:latin typeface="Comic Sans MS" pitchFamily="66" charset="0"/>
              </a:rPr>
              <a:t>higher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el-GR" i="1" dirty="0" smtClean="0">
                <a:latin typeface="Comic Sans MS" pitchFamily="66" charset="0"/>
              </a:rPr>
              <a:t>Δ</a:t>
            </a:r>
            <a:r>
              <a:rPr lang="nl-NL" dirty="0" smtClean="0">
                <a:latin typeface="Comic Sans MS" pitchFamily="66" charset="0"/>
              </a:rPr>
              <a:t> the </a:t>
            </a:r>
            <a:r>
              <a:rPr lang="nl-NL" dirty="0" err="1" smtClean="0">
                <a:latin typeface="Comic Sans MS" pitchFamily="66" charset="0"/>
              </a:rPr>
              <a:t>lower</a:t>
            </a:r>
            <a:r>
              <a:rPr lang="nl-NL" dirty="0" smtClean="0">
                <a:latin typeface="Comic Sans MS" pitchFamily="66" charset="0"/>
              </a:rPr>
              <a:t> the % </a:t>
            </a:r>
            <a:r>
              <a:rPr lang="nl-NL" dirty="0" err="1" smtClean="0">
                <a:latin typeface="Comic Sans MS" pitchFamily="66" charset="0"/>
              </a:rPr>
              <a:t>savings</a:t>
            </a:r>
            <a:endParaRPr lang="nl-NL" dirty="0" smtClean="0">
              <a:latin typeface="Comic Sans MS" pitchFamily="66" charset="0"/>
            </a:endParaRPr>
          </a:p>
          <a:p>
            <a:r>
              <a:rPr lang="nl-NL" dirty="0" smtClean="0">
                <a:latin typeface="Comic Sans MS" pitchFamily="66" charset="0"/>
              </a:rPr>
              <a:t>The </a:t>
            </a:r>
            <a:r>
              <a:rPr lang="nl-NL" dirty="0" err="1" smtClean="0">
                <a:latin typeface="Comic Sans MS" pitchFamily="66" charset="0"/>
              </a:rPr>
              <a:t>higher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i="1" dirty="0" smtClean="0">
                <a:latin typeface="Comic Sans MS" pitchFamily="66" charset="0"/>
              </a:rPr>
              <a:t>h</a:t>
            </a:r>
            <a:r>
              <a:rPr lang="el-GR" i="1" baseline="-25000" dirty="0" smtClean="0">
                <a:latin typeface="Comic Sans MS" pitchFamily="66" charset="0"/>
              </a:rPr>
              <a:t>τ</a:t>
            </a:r>
            <a:r>
              <a:rPr lang="nl-NL" i="1" baseline="-25000" dirty="0" smtClean="0">
                <a:latin typeface="Comic Sans MS" pitchFamily="66" charset="0"/>
              </a:rPr>
              <a:t> </a:t>
            </a:r>
            <a:r>
              <a:rPr lang="nl-NL" dirty="0" smtClean="0">
                <a:latin typeface="Comic Sans MS" pitchFamily="66" charset="0"/>
              </a:rPr>
              <a:t>the </a:t>
            </a:r>
            <a:r>
              <a:rPr lang="nl-NL" dirty="0" err="1" smtClean="0">
                <a:latin typeface="Comic Sans MS" pitchFamily="66" charset="0"/>
              </a:rPr>
              <a:t>lower</a:t>
            </a:r>
            <a:r>
              <a:rPr lang="nl-NL" dirty="0" smtClean="0">
                <a:latin typeface="Comic Sans MS" pitchFamily="66" charset="0"/>
              </a:rPr>
              <a:t> the % </a:t>
            </a:r>
            <a:r>
              <a:rPr lang="nl-NL" dirty="0" err="1" smtClean="0">
                <a:latin typeface="Comic Sans MS" pitchFamily="66" charset="0"/>
              </a:rPr>
              <a:t>savings</a:t>
            </a:r>
            <a:endParaRPr lang="nl-NL" dirty="0" smtClean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r>
              <a:rPr lang="nl-NL" dirty="0" smtClean="0">
                <a:latin typeface="Comic Sans MS" pitchFamily="66" charset="0"/>
              </a:rPr>
              <a:t>In most cases the system </a:t>
            </a:r>
            <a:r>
              <a:rPr lang="nl-NL" dirty="0" err="1" smtClean="0">
                <a:latin typeface="Comic Sans MS" pitchFamily="66" charset="0"/>
              </a:rPr>
              <a:t>chooses</a:t>
            </a:r>
            <a:r>
              <a:rPr lang="nl-NL" dirty="0" smtClean="0">
                <a:latin typeface="Comic Sans MS" pitchFamily="66" charset="0"/>
              </a:rPr>
              <a:t> the </a:t>
            </a:r>
            <a:r>
              <a:rPr lang="nl-NL" dirty="0" err="1" smtClean="0">
                <a:latin typeface="Comic Sans MS" pitchFamily="66" charset="0"/>
              </a:rPr>
              <a:t>shortest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possible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period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length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nl-NL" dirty="0" err="1" smtClean="0">
                <a:latin typeface="Comic Sans MS" pitchFamily="66" charset="0"/>
                <a:sym typeface="Wingdings" pitchFamily="2" charset="2"/>
              </a:rPr>
              <a:t>indicates</a:t>
            </a:r>
            <a:r>
              <a:rPr lang="nl-NL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nl-NL" dirty="0" err="1" smtClean="0">
                <a:latin typeface="Comic Sans MS" pitchFamily="66" charset="0"/>
                <a:sym typeface="Wingdings" pitchFamily="2" charset="2"/>
              </a:rPr>
              <a:t>importance</a:t>
            </a:r>
            <a:r>
              <a:rPr lang="nl-NL" dirty="0" smtClean="0">
                <a:latin typeface="Comic Sans MS" pitchFamily="66" charset="0"/>
                <a:sym typeface="Wingdings" pitchFamily="2" charset="2"/>
              </a:rPr>
              <a:t> of </a:t>
            </a:r>
            <a:r>
              <a:rPr lang="nl-NL" dirty="0" err="1" smtClean="0">
                <a:latin typeface="Comic Sans MS" pitchFamily="66" charset="0"/>
                <a:sym typeface="Wingdings" pitchFamily="2" charset="2"/>
              </a:rPr>
              <a:t>fast</a:t>
            </a:r>
            <a:r>
              <a:rPr lang="nl-NL" dirty="0" smtClean="0">
                <a:latin typeface="Comic Sans MS" pitchFamily="66" charset="0"/>
                <a:sym typeface="Wingdings" pitchFamily="2" charset="2"/>
              </a:rPr>
              <a:t> response to the system state</a:t>
            </a:r>
            <a:endParaRPr lang="nl-NL" dirty="0" smtClean="0">
              <a:latin typeface="Comic Sans MS" pitchFamily="66" charset="0"/>
            </a:endParaRP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1C694-8EBD-4B99-9838-F6D4C6D4F0F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OUTLINE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994650" cy="3959225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Background</a:t>
            </a:r>
          </a:p>
          <a:p>
            <a:pPr lvl="1"/>
            <a:r>
              <a:rPr lang="nl-NL" dirty="0" err="1" smtClean="0">
                <a:latin typeface="Comic Sans MS" pitchFamily="66" charset="0"/>
              </a:rPr>
              <a:t>Commoditized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systems</a:t>
            </a:r>
            <a:endParaRPr lang="nl-NL" dirty="0" smtClean="0">
              <a:latin typeface="Comic Sans MS" pitchFamily="66" charset="0"/>
            </a:endParaRPr>
          </a:p>
          <a:p>
            <a:pPr lvl="1"/>
            <a:r>
              <a:rPr lang="nl-NL" dirty="0" err="1" smtClean="0">
                <a:latin typeface="Comic Sans MS" pitchFamily="66" charset="0"/>
              </a:rPr>
              <a:t>Repair</a:t>
            </a:r>
            <a:r>
              <a:rPr lang="nl-NL" dirty="0" smtClean="0">
                <a:latin typeface="Comic Sans MS" pitchFamily="66" charset="0"/>
              </a:rPr>
              <a:t> shop</a:t>
            </a:r>
          </a:p>
          <a:p>
            <a:pPr lvl="1"/>
            <a:r>
              <a:rPr lang="nl-NL" dirty="0" err="1" smtClean="0">
                <a:latin typeface="Comic Sans MS" pitchFamily="66" charset="0"/>
              </a:rPr>
              <a:t>Collecting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policies</a:t>
            </a:r>
            <a:endParaRPr lang="nl-NL" dirty="0" smtClean="0">
              <a:latin typeface="Comic Sans MS" pitchFamily="66" charset="0"/>
            </a:endParaRPr>
          </a:p>
          <a:p>
            <a:pPr lvl="1"/>
            <a:r>
              <a:rPr lang="nl-NL" dirty="0" err="1" smtClean="0">
                <a:latin typeface="Comic Sans MS" pitchFamily="66" charset="0"/>
              </a:rPr>
              <a:t>Capacity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policies</a:t>
            </a:r>
            <a:r>
              <a:rPr lang="nl-NL" dirty="0" smtClean="0">
                <a:latin typeface="Comic Sans MS" pitchFamily="66" charset="0"/>
              </a:rPr>
              <a:t> </a:t>
            </a:r>
          </a:p>
          <a:p>
            <a:pPr lvl="1">
              <a:buNone/>
            </a:pPr>
            <a:endParaRPr lang="nl-NL" sz="1000" dirty="0" smtClean="0">
              <a:latin typeface="Comic Sans MS" pitchFamily="66" charset="0"/>
            </a:endParaRPr>
          </a:p>
          <a:p>
            <a:r>
              <a:rPr lang="nl-NL" dirty="0" smtClean="0">
                <a:latin typeface="Comic Sans MS" pitchFamily="66" charset="0"/>
              </a:rPr>
              <a:t>Model</a:t>
            </a:r>
          </a:p>
          <a:p>
            <a:endParaRPr lang="nl-NL" sz="1000" dirty="0">
              <a:latin typeface="Comic Sans MS" pitchFamily="66" charset="0"/>
            </a:endParaRPr>
          </a:p>
          <a:p>
            <a:r>
              <a:rPr lang="nl-NL" dirty="0" err="1" smtClean="0">
                <a:latin typeface="Comic Sans MS" pitchFamily="66" charset="0"/>
              </a:rPr>
              <a:t>Computational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study</a:t>
            </a:r>
            <a:endParaRPr lang="nl-NL" dirty="0" smtClean="0">
              <a:latin typeface="Comic Sans MS" pitchFamily="66" charset="0"/>
            </a:endParaRPr>
          </a:p>
          <a:p>
            <a:endParaRPr lang="nl-NL" sz="1000" dirty="0">
              <a:latin typeface="Comic Sans MS" pitchFamily="66" charset="0"/>
            </a:endParaRPr>
          </a:p>
          <a:p>
            <a:r>
              <a:rPr lang="nl-NL" dirty="0" err="1" smtClean="0">
                <a:latin typeface="Comic Sans MS" pitchFamily="66" charset="0"/>
              </a:rPr>
              <a:t>Conclusions</a:t>
            </a:r>
            <a:endParaRPr lang="nl-NL" dirty="0" smtClean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1C694-8EBD-4B99-9838-F6D4C6D4F0F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COMMODITIZED SYSTEMS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latin typeface="Comic Sans MS" pitchFamily="66" charset="0"/>
            </a:endParaRPr>
          </a:p>
          <a:p>
            <a:r>
              <a:rPr lang="nl-NL" dirty="0" smtClean="0">
                <a:latin typeface="Comic Sans MS" pitchFamily="66" charset="0"/>
              </a:rPr>
              <a:t>High </a:t>
            </a:r>
            <a:r>
              <a:rPr lang="nl-NL" dirty="0" err="1" smtClean="0">
                <a:latin typeface="Comic Sans MS" pitchFamily="66" charset="0"/>
              </a:rPr>
              <a:t>number</a:t>
            </a:r>
            <a:r>
              <a:rPr lang="nl-NL" dirty="0" smtClean="0">
                <a:latin typeface="Comic Sans MS" pitchFamily="66" charset="0"/>
              </a:rPr>
              <a:t> of end users</a:t>
            </a:r>
          </a:p>
          <a:p>
            <a:r>
              <a:rPr lang="nl-NL" dirty="0" smtClean="0">
                <a:latin typeface="Comic Sans MS" pitchFamily="66" charset="0"/>
              </a:rPr>
              <a:t>Low </a:t>
            </a:r>
            <a:r>
              <a:rPr lang="nl-NL" dirty="0" err="1" smtClean="0">
                <a:latin typeface="Comic Sans MS" pitchFamily="66" charset="0"/>
              </a:rPr>
              <a:t>technological</a:t>
            </a:r>
            <a:r>
              <a:rPr lang="nl-NL" dirty="0" smtClean="0">
                <a:latin typeface="Comic Sans MS" pitchFamily="66" charset="0"/>
              </a:rPr>
              <a:t>/</a:t>
            </a:r>
            <a:r>
              <a:rPr lang="nl-NL" dirty="0" err="1" smtClean="0">
                <a:latin typeface="Comic Sans MS" pitchFamily="66" charset="0"/>
              </a:rPr>
              <a:t>financial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barriers</a:t>
            </a:r>
            <a:r>
              <a:rPr lang="nl-NL" dirty="0" smtClean="0">
                <a:latin typeface="Comic Sans MS" pitchFamily="66" charset="0"/>
              </a:rPr>
              <a:t> -&gt; easy entry of </a:t>
            </a:r>
            <a:r>
              <a:rPr lang="nl-NL" dirty="0" err="1" smtClean="0">
                <a:latin typeface="Comic Sans MS" pitchFamily="66" charset="0"/>
              </a:rPr>
              <a:t>repair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market</a:t>
            </a:r>
            <a:endParaRPr lang="nl-NL" dirty="0" smtClean="0">
              <a:latin typeface="Comic Sans MS" pitchFamily="66" charset="0"/>
            </a:endParaRPr>
          </a:p>
          <a:p>
            <a:r>
              <a:rPr lang="nl-NL" dirty="0" smtClean="0">
                <a:latin typeface="Comic Sans MS" pitchFamily="66" charset="0"/>
              </a:rPr>
              <a:t>Short term availability of </a:t>
            </a:r>
            <a:r>
              <a:rPr lang="nl-NL" dirty="0" err="1" smtClean="0">
                <a:latin typeface="Comic Sans MS" pitchFamily="66" charset="0"/>
              </a:rPr>
              <a:t>substitutes</a:t>
            </a:r>
            <a:r>
              <a:rPr lang="nl-NL" dirty="0" smtClean="0">
                <a:latin typeface="Comic Sans MS" pitchFamily="66" charset="0"/>
              </a:rPr>
              <a:t> (e.g. </a:t>
            </a:r>
            <a:r>
              <a:rPr lang="nl-NL" dirty="0" err="1" smtClean="0">
                <a:latin typeface="Comic Sans MS" pitchFamily="66" charset="0"/>
              </a:rPr>
              <a:t>by</a:t>
            </a:r>
            <a:r>
              <a:rPr lang="nl-NL" dirty="0" smtClean="0">
                <a:latin typeface="Comic Sans MS" pitchFamily="66" charset="0"/>
              </a:rPr>
              <a:t> leasing)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1C694-8EBD-4B99-9838-F6D4C6D4F0F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REPAIR SHOP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26" y="1648496"/>
            <a:ext cx="8892480" cy="3959225"/>
          </a:xfrm>
        </p:spPr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Repair</a:t>
            </a:r>
            <a:r>
              <a:rPr lang="nl-NL" dirty="0" smtClean="0">
                <a:latin typeface="Comic Sans MS" pitchFamily="66" charset="0"/>
              </a:rPr>
              <a:t> shop (</a:t>
            </a:r>
            <a:r>
              <a:rPr lang="nl-NL" dirty="0" err="1" smtClean="0">
                <a:latin typeface="Comic Sans MS" pitchFamily="66" charset="0"/>
              </a:rPr>
              <a:t>Maintenance</a:t>
            </a:r>
            <a:r>
              <a:rPr lang="nl-NL" dirty="0" smtClean="0">
                <a:latin typeface="Comic Sans MS" pitchFamily="66" charset="0"/>
              </a:rPr>
              <a:t> Service Provider)</a:t>
            </a:r>
          </a:p>
          <a:p>
            <a:pPr lvl="1"/>
            <a:r>
              <a:rPr lang="nl-NL" dirty="0" err="1" smtClean="0">
                <a:latin typeface="Comic Sans MS" pitchFamily="66" charset="0"/>
              </a:rPr>
              <a:t>Maintenance</a:t>
            </a:r>
            <a:r>
              <a:rPr lang="nl-NL" dirty="0" smtClean="0">
                <a:latin typeface="Comic Sans MS" pitchFamily="66" charset="0"/>
              </a:rPr>
              <a:t> service </a:t>
            </a:r>
            <a:r>
              <a:rPr lang="nl-NL" dirty="0" err="1" smtClean="0">
                <a:latin typeface="Comic Sans MS" pitchFamily="66" charset="0"/>
              </a:rPr>
              <a:t>for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commoditized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systems</a:t>
            </a:r>
            <a:endParaRPr lang="nl-NL" dirty="0" smtClean="0">
              <a:latin typeface="Comic Sans MS" pitchFamily="66" charset="0"/>
            </a:endParaRPr>
          </a:p>
          <a:p>
            <a:pPr lvl="2"/>
            <a:r>
              <a:rPr lang="nl-NL" dirty="0" smtClean="0">
                <a:latin typeface="Comic Sans MS" pitchFamily="66" charset="0"/>
              </a:rPr>
              <a:t>failure </a:t>
            </a:r>
            <a:r>
              <a:rPr lang="nl-NL" dirty="0" err="1" smtClean="0">
                <a:latin typeface="Comic Sans MS" pitchFamily="66" charset="0"/>
              </a:rPr>
              <a:t>due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to</a:t>
            </a:r>
            <a:r>
              <a:rPr lang="nl-NL" dirty="0" smtClean="0">
                <a:latin typeface="Comic Sans MS" pitchFamily="66" charset="0"/>
              </a:rPr>
              <a:t> (sub-)system failure</a:t>
            </a:r>
          </a:p>
          <a:p>
            <a:pPr lvl="1"/>
            <a:r>
              <a:rPr lang="nl-NL" dirty="0" err="1" smtClean="0">
                <a:latin typeface="Comic Sans MS" pitchFamily="66" charset="0"/>
              </a:rPr>
              <a:t>Defective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systems</a:t>
            </a:r>
            <a:r>
              <a:rPr lang="nl-NL" dirty="0" smtClean="0">
                <a:latin typeface="Comic Sans MS" pitchFamily="66" charset="0"/>
              </a:rPr>
              <a:t> are </a:t>
            </a:r>
            <a:r>
              <a:rPr lang="nl-NL" dirty="0" err="1" smtClean="0">
                <a:latin typeface="Comic Sans MS" pitchFamily="66" charset="0"/>
              </a:rPr>
              <a:t>replaced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by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rented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systems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for</a:t>
            </a:r>
            <a:r>
              <a:rPr lang="nl-NL" dirty="0" smtClean="0">
                <a:latin typeface="Comic Sans MS" pitchFamily="66" charset="0"/>
              </a:rPr>
              <a:t> a </a:t>
            </a:r>
            <a:r>
              <a:rPr lang="nl-NL" dirty="0" err="1" smtClean="0">
                <a:latin typeface="Comic Sans MS" pitchFamily="66" charset="0"/>
              </a:rPr>
              <a:t>fixed</a:t>
            </a:r>
            <a:r>
              <a:rPr lang="nl-NL" dirty="0" smtClean="0">
                <a:latin typeface="Comic Sans MS" pitchFamily="66" charset="0"/>
              </a:rPr>
              <a:t> time</a:t>
            </a:r>
          </a:p>
          <a:p>
            <a:pPr lvl="1"/>
            <a:r>
              <a:rPr lang="nl-NL" dirty="0" err="1" smtClean="0">
                <a:latin typeface="Comic Sans MS" pitchFamily="66" charset="0"/>
              </a:rPr>
              <a:t>Responsible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for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downtime</a:t>
            </a:r>
            <a:endParaRPr lang="nl-NL" dirty="0" smtClean="0">
              <a:latin typeface="Comic Sans MS" pitchFamily="66" charset="0"/>
            </a:endParaRPr>
          </a:p>
          <a:p>
            <a:pPr lvl="1"/>
            <a:r>
              <a:rPr lang="nl-NL" dirty="0" err="1" smtClean="0">
                <a:latin typeface="Comic Sans MS" pitchFamily="66" charset="0"/>
              </a:rPr>
              <a:t>Repair</a:t>
            </a:r>
            <a:r>
              <a:rPr lang="nl-NL" dirty="0" smtClean="0">
                <a:latin typeface="Comic Sans MS" pitchFamily="66" charset="0"/>
              </a:rPr>
              <a:t> shop </a:t>
            </a:r>
            <a:r>
              <a:rPr lang="nl-NL" dirty="0" err="1" smtClean="0">
                <a:latin typeface="Comic Sans MS" pitchFamily="66" charset="0"/>
              </a:rPr>
              <a:t>characteristics</a:t>
            </a:r>
            <a:r>
              <a:rPr lang="nl-NL" dirty="0" smtClean="0">
                <a:latin typeface="Comic Sans MS" pitchFamily="66" charset="0"/>
              </a:rPr>
              <a:t>	</a:t>
            </a:r>
          </a:p>
          <a:p>
            <a:pPr lvl="2"/>
            <a:r>
              <a:rPr lang="nl-NL" dirty="0" err="1" smtClean="0">
                <a:latin typeface="Comic Sans MS" pitchFamily="66" charset="0"/>
              </a:rPr>
              <a:t>capacity</a:t>
            </a:r>
            <a:r>
              <a:rPr lang="nl-NL" dirty="0" smtClean="0">
                <a:latin typeface="Comic Sans MS" pitchFamily="66" charset="0"/>
              </a:rPr>
              <a:t> of the shop </a:t>
            </a:r>
            <a:r>
              <a:rPr lang="nl-NL" dirty="0" err="1" smtClean="0">
                <a:latin typeface="Comic Sans MS" pitchFamily="66" charset="0"/>
              </a:rPr>
              <a:t>determines</a:t>
            </a:r>
            <a:r>
              <a:rPr lang="nl-NL" dirty="0" smtClean="0">
                <a:latin typeface="Comic Sans MS" pitchFamily="66" charset="0"/>
              </a:rPr>
              <a:t> the speed of </a:t>
            </a:r>
            <a:r>
              <a:rPr lang="nl-NL" dirty="0" err="1" smtClean="0">
                <a:latin typeface="Comic Sans MS" pitchFamily="66" charset="0"/>
              </a:rPr>
              <a:t>repair</a:t>
            </a:r>
            <a:r>
              <a:rPr lang="nl-NL" dirty="0" smtClean="0">
                <a:latin typeface="Comic Sans MS" pitchFamily="66" charset="0"/>
              </a:rPr>
              <a:t>;</a:t>
            </a:r>
          </a:p>
          <a:p>
            <a:pPr lvl="3">
              <a:buNone/>
            </a:pPr>
            <a:r>
              <a:rPr lang="nl-NL" dirty="0" err="1" smtClean="0">
                <a:latin typeface="Comic Sans MS" pitchFamily="66" charset="0"/>
              </a:rPr>
              <a:t>capacity</a:t>
            </a:r>
            <a:r>
              <a:rPr lang="nl-NL" dirty="0" smtClean="0">
                <a:latin typeface="Comic Sans MS" pitchFamily="66" charset="0"/>
              </a:rPr>
              <a:t> level: the processing </a:t>
            </a:r>
            <a:r>
              <a:rPr lang="nl-NL" dirty="0" err="1" smtClean="0">
                <a:latin typeface="Comic Sans MS" pitchFamily="66" charset="0"/>
              </a:rPr>
              <a:t>rate</a:t>
            </a:r>
            <a:endParaRPr lang="nl-NL" dirty="0" smtClean="0">
              <a:latin typeface="Comic Sans MS" pitchFamily="66" charset="0"/>
            </a:endParaRPr>
          </a:p>
          <a:p>
            <a:pPr lvl="1"/>
            <a:endParaRPr lang="nl-NL" dirty="0" smtClean="0">
              <a:latin typeface="Comic Sans MS" pitchFamily="66" charset="0"/>
            </a:endParaRPr>
          </a:p>
          <a:p>
            <a:pPr lvl="1">
              <a:buNone/>
            </a:pPr>
            <a:r>
              <a:rPr lang="nl-NL" sz="1200" dirty="0" smtClean="0">
                <a:latin typeface="Comic Sans MS" pitchFamily="66" charset="0"/>
              </a:rPr>
              <a:t>	</a:t>
            </a:r>
          </a:p>
          <a:p>
            <a:pPr lvl="1">
              <a:buNone/>
            </a:pPr>
            <a:endParaRPr lang="nl-NL" sz="1200" dirty="0" smtClean="0">
              <a:latin typeface="Comic Sans MS" pitchFamily="66" charset="0"/>
            </a:endParaRPr>
          </a:p>
          <a:p>
            <a:pPr>
              <a:buNone/>
            </a:pPr>
            <a:endParaRPr lang="nl-NL" dirty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1C694-8EBD-4B99-9838-F6D4C6D4F0F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4812" cy="922338"/>
          </a:xfrm>
        </p:spPr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Collecting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Policies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82682" cy="3959225"/>
          </a:xfrm>
        </p:spPr>
        <p:txBody>
          <a:bodyPr/>
          <a:lstStyle/>
          <a:p>
            <a:pPr lvl="1">
              <a:buNone/>
            </a:pPr>
            <a:endParaRPr lang="nl-NL" sz="1000" dirty="0" smtClean="0">
              <a:latin typeface="Comic Sans MS" pitchFamily="66" charset="0"/>
            </a:endParaRPr>
          </a:p>
          <a:p>
            <a:r>
              <a:rPr lang="nl-NL" sz="2600" dirty="0" err="1" smtClean="0">
                <a:latin typeface="Comic Sans MS" pitchFamily="66" charset="0"/>
              </a:rPr>
              <a:t>Immediate</a:t>
            </a:r>
            <a:r>
              <a:rPr lang="nl-NL" sz="2600" dirty="0" smtClean="0">
                <a:latin typeface="Comic Sans MS" pitchFamily="66" charset="0"/>
              </a:rPr>
              <a:t> </a:t>
            </a:r>
            <a:r>
              <a:rPr lang="nl-NL" sz="2600" dirty="0" err="1" smtClean="0">
                <a:latin typeface="Comic Sans MS" pitchFamily="66" charset="0"/>
              </a:rPr>
              <a:t>collection</a:t>
            </a:r>
            <a:endParaRPr lang="nl-NL" sz="2600" dirty="0" smtClean="0">
              <a:latin typeface="Comic Sans MS" pitchFamily="66" charset="0"/>
            </a:endParaRPr>
          </a:p>
          <a:p>
            <a:r>
              <a:rPr lang="nl-NL" sz="2600" dirty="0" err="1" smtClean="0">
                <a:latin typeface="Comic Sans MS" pitchFamily="66" charset="0"/>
              </a:rPr>
              <a:t>Periodic</a:t>
            </a:r>
            <a:r>
              <a:rPr lang="nl-NL" sz="2600" dirty="0" smtClean="0">
                <a:latin typeface="Comic Sans MS" pitchFamily="66" charset="0"/>
              </a:rPr>
              <a:t> </a:t>
            </a:r>
            <a:r>
              <a:rPr lang="nl-NL" sz="2600" dirty="0" err="1" smtClean="0">
                <a:latin typeface="Comic Sans MS" pitchFamily="66" charset="0"/>
              </a:rPr>
              <a:t>collection</a:t>
            </a:r>
            <a:r>
              <a:rPr lang="nl-NL" sz="2600" dirty="0" smtClean="0">
                <a:latin typeface="Comic Sans MS" pitchFamily="66" charset="0"/>
              </a:rPr>
              <a:t> (</a:t>
            </a:r>
            <a:r>
              <a:rPr lang="nl-NL" sz="2600" dirty="0" err="1" smtClean="0">
                <a:latin typeface="Comic Sans MS" pitchFamily="66" charset="0"/>
              </a:rPr>
              <a:t>milk</a:t>
            </a:r>
            <a:r>
              <a:rPr lang="nl-NL" sz="2600" dirty="0" smtClean="0">
                <a:latin typeface="Comic Sans MS" pitchFamily="66" charset="0"/>
              </a:rPr>
              <a:t> run)</a:t>
            </a:r>
          </a:p>
          <a:p>
            <a:pPr lvl="1">
              <a:buNone/>
            </a:pPr>
            <a:endParaRPr lang="nl-NL" dirty="0" smtClean="0">
              <a:latin typeface="Comic Sans MS" pitchFamily="66" charset="0"/>
            </a:endParaRPr>
          </a:p>
          <a:p>
            <a:pPr lvl="1">
              <a:buNone/>
            </a:pPr>
            <a:endParaRPr lang="nl-NL" sz="1200" dirty="0" smtClean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1C694-8EBD-4B99-9838-F6D4C6D4F0F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Capacity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Policies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Availability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based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policy</a:t>
            </a:r>
            <a:r>
              <a:rPr lang="nl-NL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nl-NL" dirty="0" err="1" smtClean="0">
                <a:latin typeface="Comic Sans MS" pitchFamily="66" charset="0"/>
              </a:rPr>
              <a:t>There</a:t>
            </a:r>
            <a:r>
              <a:rPr lang="nl-NL" dirty="0" smtClean="0">
                <a:latin typeface="Comic Sans MS" pitchFamily="66" charset="0"/>
              </a:rPr>
              <a:t> is </a:t>
            </a:r>
            <a:r>
              <a:rPr lang="nl-NL" dirty="0" err="1" smtClean="0">
                <a:latin typeface="Comic Sans MS" pitchFamily="66" charset="0"/>
              </a:rPr>
              <a:t>always</a:t>
            </a:r>
            <a:r>
              <a:rPr lang="nl-NL" dirty="0" smtClean="0">
                <a:latin typeface="Comic Sans MS" pitchFamily="66" charset="0"/>
              </a:rPr>
              <a:t> a </a:t>
            </a:r>
            <a:r>
              <a:rPr lang="nl-NL" dirty="0" err="1" smtClean="0">
                <a:latin typeface="Comic Sans MS" pitchFamily="66" charset="0"/>
              </a:rPr>
              <a:t>fixed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amount</a:t>
            </a:r>
            <a:r>
              <a:rPr lang="nl-NL" dirty="0" smtClean="0">
                <a:latin typeface="Comic Sans MS" pitchFamily="66" charset="0"/>
              </a:rPr>
              <a:t> of </a:t>
            </a:r>
            <a:r>
              <a:rPr lang="nl-NL" dirty="0" err="1" smtClean="0">
                <a:latin typeface="Comic Sans MS" pitchFamily="66" charset="0"/>
              </a:rPr>
              <a:t>capacity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available</a:t>
            </a:r>
            <a:endParaRPr lang="nl-NL" dirty="0" smtClean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r>
              <a:rPr lang="nl-NL" dirty="0" err="1" smtClean="0">
                <a:latin typeface="Comic Sans MS" pitchFamily="66" charset="0"/>
              </a:rPr>
              <a:t>Usage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based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policy</a:t>
            </a:r>
            <a:endParaRPr lang="nl-NL" dirty="0" smtClean="0">
              <a:latin typeface="Comic Sans MS" pitchFamily="66" charset="0"/>
            </a:endParaRPr>
          </a:p>
          <a:p>
            <a:pPr lvl="1"/>
            <a:r>
              <a:rPr lang="nl-NL" dirty="0" err="1" smtClean="0">
                <a:latin typeface="Comic Sans MS" pitchFamily="66" charset="0"/>
              </a:rPr>
              <a:t>Periodic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capacity</a:t>
            </a:r>
            <a:r>
              <a:rPr lang="nl-NL" dirty="0" smtClean="0">
                <a:latin typeface="Comic Sans MS" pitchFamily="66" charset="0"/>
              </a:rPr>
              <a:t> contract </a:t>
            </a:r>
          </a:p>
          <a:p>
            <a:pPr lvl="2"/>
            <a:r>
              <a:rPr lang="nl-NL" dirty="0" smtClean="0">
                <a:latin typeface="Comic Sans MS" pitchFamily="66" charset="0"/>
              </a:rPr>
              <a:t>A </a:t>
            </a:r>
            <a:r>
              <a:rPr lang="nl-NL" dirty="0" err="1" smtClean="0">
                <a:latin typeface="Comic Sans MS" pitchFamily="66" charset="0"/>
              </a:rPr>
              <a:t>specific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amount</a:t>
            </a:r>
            <a:r>
              <a:rPr lang="nl-NL" dirty="0" smtClean="0">
                <a:latin typeface="Comic Sans MS" pitchFamily="66" charset="0"/>
              </a:rPr>
              <a:t> of </a:t>
            </a:r>
            <a:r>
              <a:rPr lang="nl-NL" dirty="0" err="1" smtClean="0">
                <a:latin typeface="Comic Sans MS" pitchFamily="66" charset="0"/>
              </a:rPr>
              <a:t>capacity</a:t>
            </a:r>
            <a:r>
              <a:rPr lang="nl-NL" dirty="0" smtClean="0">
                <a:latin typeface="Comic Sans MS" pitchFamily="66" charset="0"/>
              </a:rPr>
              <a:t> is </a:t>
            </a:r>
            <a:r>
              <a:rPr lang="nl-NL" dirty="0" err="1" smtClean="0">
                <a:latin typeface="Comic Sans MS" pitchFamily="66" charset="0"/>
              </a:rPr>
              <a:t>available</a:t>
            </a:r>
            <a:r>
              <a:rPr lang="nl-NL" dirty="0" smtClean="0">
                <a:latin typeface="Comic Sans MS" pitchFamily="66" charset="0"/>
              </a:rPr>
              <a:t> at the start of a </a:t>
            </a:r>
            <a:r>
              <a:rPr lang="nl-NL" dirty="0" err="1" smtClean="0">
                <a:latin typeface="Comic Sans MS" pitchFamily="66" charset="0"/>
              </a:rPr>
              <a:t>period</a:t>
            </a:r>
            <a:endParaRPr lang="nl-NL" dirty="0" smtClean="0">
              <a:latin typeface="Comic Sans MS" pitchFamily="66" charset="0"/>
            </a:endParaRPr>
          </a:p>
          <a:p>
            <a:pPr lvl="2"/>
            <a:r>
              <a:rPr lang="nl-NL" dirty="0" err="1" smtClean="0">
                <a:latin typeface="Comic Sans MS" pitchFamily="66" charset="0"/>
              </a:rPr>
              <a:t>Only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paid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for</a:t>
            </a:r>
            <a:r>
              <a:rPr lang="nl-NL" dirty="0" smtClean="0">
                <a:latin typeface="Comic Sans MS" pitchFamily="66" charset="0"/>
              </a:rPr>
              <a:t> in </a:t>
            </a:r>
            <a:r>
              <a:rPr lang="nl-NL" dirty="0" err="1" smtClean="0">
                <a:latin typeface="Comic Sans MS" pitchFamily="66" charset="0"/>
              </a:rPr>
              <a:t>proportion</a:t>
            </a:r>
            <a:r>
              <a:rPr lang="nl-NL" dirty="0" smtClean="0">
                <a:latin typeface="Comic Sans MS" pitchFamily="66" charset="0"/>
              </a:rPr>
              <a:t> to the </a:t>
            </a:r>
            <a:r>
              <a:rPr lang="nl-NL" dirty="0" err="1" smtClean="0">
                <a:latin typeface="Comic Sans MS" pitchFamily="66" charset="0"/>
              </a:rPr>
              <a:t>hours</a:t>
            </a:r>
            <a:r>
              <a:rPr lang="nl-NL" dirty="0" smtClean="0">
                <a:latin typeface="Comic Sans MS" pitchFamily="66" charset="0"/>
              </a:rPr>
              <a:t> the </a:t>
            </a:r>
            <a:r>
              <a:rPr lang="nl-NL" dirty="0" err="1" smtClean="0">
                <a:latin typeface="Comic Sans MS" pitchFamily="66" charset="0"/>
              </a:rPr>
              <a:t>capacity</a:t>
            </a:r>
            <a:r>
              <a:rPr lang="nl-NL" dirty="0" smtClean="0">
                <a:latin typeface="Comic Sans MS" pitchFamily="66" charset="0"/>
              </a:rPr>
              <a:t> is </a:t>
            </a:r>
            <a:r>
              <a:rPr lang="nl-NL" dirty="0" err="1" smtClean="0">
                <a:latin typeface="Comic Sans MS" pitchFamily="66" charset="0"/>
              </a:rPr>
              <a:t>used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during</a:t>
            </a:r>
            <a:r>
              <a:rPr lang="nl-NL" dirty="0" smtClean="0">
                <a:latin typeface="Comic Sans MS" pitchFamily="66" charset="0"/>
              </a:rPr>
              <a:t> the </a:t>
            </a:r>
            <a:r>
              <a:rPr lang="nl-NL" dirty="0" err="1" smtClean="0">
                <a:latin typeface="Comic Sans MS" pitchFamily="66" charset="0"/>
              </a:rPr>
              <a:t>period</a:t>
            </a:r>
            <a:endParaRPr lang="nl-NL" dirty="0" smtClean="0">
              <a:latin typeface="Comic Sans MS" pitchFamily="66" charset="0"/>
            </a:endParaRPr>
          </a:p>
          <a:p>
            <a:pPr>
              <a:buNone/>
            </a:pPr>
            <a:endParaRPr lang="nl-NL" dirty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pPr lvl="1">
              <a:buNone/>
            </a:pPr>
            <a:r>
              <a:rPr lang="nl-NL" sz="1200" dirty="0" smtClean="0">
                <a:latin typeface="Comic Sans MS" pitchFamily="66" charset="0"/>
              </a:rPr>
              <a:t>	</a:t>
            </a:r>
          </a:p>
          <a:p>
            <a:endParaRPr lang="nl-NL" dirty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1C694-8EBD-4B99-9838-F6D4C6D4F0F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Research </a:t>
            </a:r>
            <a:r>
              <a:rPr lang="nl-NL" dirty="0" err="1" smtClean="0">
                <a:latin typeface="Comic Sans MS" pitchFamily="66" charset="0"/>
              </a:rPr>
              <a:t>Question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For </a:t>
            </a:r>
            <a:r>
              <a:rPr lang="nl-NL" dirty="0" err="1" smtClean="0">
                <a:latin typeface="Comic Sans MS" pitchFamily="66" charset="0"/>
              </a:rPr>
              <a:t>what</a:t>
            </a:r>
            <a:r>
              <a:rPr lang="nl-NL" dirty="0" smtClean="0">
                <a:latin typeface="Comic Sans MS" pitchFamily="66" charset="0"/>
              </a:rPr>
              <a:t> environments does </a:t>
            </a:r>
            <a:r>
              <a:rPr lang="nl-NL" dirty="0" err="1" smtClean="0">
                <a:latin typeface="Comic Sans MS" pitchFamily="66" charset="0"/>
              </a:rPr>
              <a:t>periodic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collection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whether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or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not</a:t>
            </a:r>
            <a:r>
              <a:rPr lang="nl-NL" dirty="0" smtClean="0">
                <a:latin typeface="Comic Sans MS" pitchFamily="66" charset="0"/>
              </a:rPr>
              <a:t> in </a:t>
            </a:r>
            <a:r>
              <a:rPr lang="nl-NL" dirty="0" err="1" smtClean="0">
                <a:latin typeface="Comic Sans MS" pitchFamily="66" charset="0"/>
              </a:rPr>
              <a:t>combination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with</a:t>
            </a:r>
            <a:r>
              <a:rPr lang="nl-NL" dirty="0" smtClean="0">
                <a:latin typeface="Comic Sans MS" pitchFamily="66" charset="0"/>
              </a:rPr>
              <a:t> a </a:t>
            </a:r>
            <a:r>
              <a:rPr lang="nl-NL" dirty="0" err="1" smtClean="0">
                <a:latin typeface="Comic Sans MS" pitchFamily="66" charset="0"/>
              </a:rPr>
              <a:t>usage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based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capacity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policy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lead</a:t>
            </a:r>
            <a:r>
              <a:rPr lang="nl-NL" dirty="0" smtClean="0">
                <a:latin typeface="Comic Sans MS" pitchFamily="66" charset="0"/>
              </a:rPr>
              <a:t> to “overall” </a:t>
            </a:r>
            <a:r>
              <a:rPr lang="nl-NL" dirty="0" err="1" smtClean="0">
                <a:latin typeface="Comic Sans MS" pitchFamily="66" charset="0"/>
              </a:rPr>
              <a:t>benefits</a:t>
            </a:r>
            <a:r>
              <a:rPr lang="nl-NL" dirty="0" smtClean="0">
                <a:latin typeface="Comic Sans MS" pitchFamily="66" charset="0"/>
              </a:rPr>
              <a:t>?</a:t>
            </a:r>
          </a:p>
          <a:p>
            <a:pPr lvl="1"/>
            <a:endParaRPr lang="nl-NL" dirty="0">
              <a:latin typeface="Comic Sans MS" pitchFamily="66" charset="0"/>
            </a:endParaRPr>
          </a:p>
          <a:p>
            <a:pPr lvl="1">
              <a:buNone/>
            </a:pPr>
            <a:r>
              <a:rPr lang="nl-NL" dirty="0" smtClean="0">
                <a:latin typeface="Comic Sans MS" pitchFamily="66" charset="0"/>
              </a:rPr>
              <a:t> </a:t>
            </a:r>
          </a:p>
          <a:p>
            <a:pPr lvl="1"/>
            <a:endParaRPr lang="nl-NL" dirty="0" smtClean="0">
              <a:latin typeface="Comic Sans MS" pitchFamily="66" charset="0"/>
            </a:endParaRPr>
          </a:p>
          <a:p>
            <a:pPr lvl="1">
              <a:buNone/>
            </a:pPr>
            <a:r>
              <a:rPr lang="nl-NL" sz="1200" dirty="0" smtClean="0">
                <a:latin typeface="Comic Sans MS" pitchFamily="66" charset="0"/>
              </a:rPr>
              <a:t>	</a:t>
            </a:r>
          </a:p>
          <a:p>
            <a:endParaRPr lang="nl-NL" dirty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1C694-8EBD-4B99-9838-F6D4C6D4F0F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Problem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06" y="1340768"/>
            <a:ext cx="7994650" cy="3959225"/>
          </a:xfrm>
        </p:spPr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Given</a:t>
            </a:r>
            <a:r>
              <a:rPr lang="nl-NL" dirty="0" smtClean="0">
                <a:latin typeface="Comic Sans MS" pitchFamily="66" charset="0"/>
              </a:rPr>
              <a:t> </a:t>
            </a:r>
          </a:p>
          <a:p>
            <a:pPr lvl="1"/>
            <a:r>
              <a:rPr lang="nl-NL" dirty="0" smtClean="0">
                <a:latin typeface="Comic Sans MS" pitchFamily="66" charset="0"/>
              </a:rPr>
              <a:t>An overall failure </a:t>
            </a:r>
            <a:r>
              <a:rPr lang="nl-NL" dirty="0" err="1" smtClean="0">
                <a:latin typeface="Comic Sans MS" pitchFamily="66" charset="0"/>
              </a:rPr>
              <a:t>rate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el-GR" i="1" dirty="0" smtClean="0">
                <a:latin typeface="Comic Sans MS" pitchFamily="66" charset="0"/>
              </a:rPr>
              <a:t>λ</a:t>
            </a:r>
            <a:r>
              <a:rPr lang="nl-NL" dirty="0" smtClean="0">
                <a:latin typeface="Comic Sans MS" pitchFamily="66" charset="0"/>
              </a:rPr>
              <a:t>,</a:t>
            </a:r>
          </a:p>
          <a:p>
            <a:pPr lvl="1"/>
            <a:r>
              <a:rPr lang="nl-NL" dirty="0" err="1" smtClean="0">
                <a:latin typeface="Comic Sans MS" pitchFamily="66" charset="0"/>
              </a:rPr>
              <a:t>transportation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costs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i="1" dirty="0" err="1" smtClean="0">
                <a:latin typeface="Comic Sans MS" pitchFamily="66" charset="0"/>
              </a:rPr>
              <a:t>t</a:t>
            </a:r>
            <a:r>
              <a:rPr lang="nl-NL" i="1" baseline="-25000" dirty="0" err="1" smtClean="0">
                <a:latin typeface="Comic Sans MS" pitchFamily="66" charset="0"/>
              </a:rPr>
              <a:t>c</a:t>
            </a:r>
            <a:r>
              <a:rPr lang="nl-NL" i="1" dirty="0" smtClean="0">
                <a:latin typeface="Comic Sans MS" pitchFamily="66" charset="0"/>
              </a:rPr>
              <a:t> </a:t>
            </a:r>
            <a:endParaRPr lang="nl-NL" dirty="0" smtClean="0">
              <a:latin typeface="Comic Sans MS" pitchFamily="66" charset="0"/>
            </a:endParaRPr>
          </a:p>
          <a:p>
            <a:pPr lvl="1"/>
            <a:r>
              <a:rPr lang="nl-NL" dirty="0" err="1" smtClean="0">
                <a:latin typeface="Comic Sans MS" pitchFamily="66" charset="0"/>
              </a:rPr>
              <a:t>capacity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costs</a:t>
            </a:r>
            <a:r>
              <a:rPr lang="nl-NL" dirty="0" smtClean="0">
                <a:latin typeface="Comic Sans MS" pitchFamily="66" charset="0"/>
              </a:rPr>
              <a:t> (permanent </a:t>
            </a:r>
            <a:r>
              <a:rPr lang="nl-NL" i="1" dirty="0" err="1" smtClean="0">
                <a:latin typeface="Comic Sans MS" pitchFamily="66" charset="0"/>
              </a:rPr>
              <a:t>c</a:t>
            </a:r>
            <a:r>
              <a:rPr lang="nl-NL" i="1" baseline="-25000" dirty="0" err="1" smtClean="0">
                <a:latin typeface="Comic Sans MS" pitchFamily="66" charset="0"/>
              </a:rPr>
              <a:t>p</a:t>
            </a:r>
            <a:r>
              <a:rPr lang="nl-NL" dirty="0" smtClean="0">
                <a:latin typeface="Comic Sans MS" pitchFamily="66" charset="0"/>
              </a:rPr>
              <a:t>, contingent </a:t>
            </a:r>
            <a:r>
              <a:rPr lang="nl-NL" i="1" dirty="0" smtClean="0">
                <a:latin typeface="Comic Sans MS" pitchFamily="66" charset="0"/>
              </a:rPr>
              <a:t>c</a:t>
            </a:r>
            <a:r>
              <a:rPr lang="nl-NL" i="1" baseline="-25000" dirty="0" smtClean="0">
                <a:latin typeface="Comic Sans MS" pitchFamily="66" charset="0"/>
              </a:rPr>
              <a:t>c</a:t>
            </a:r>
            <a:r>
              <a:rPr lang="nl-NL" dirty="0" smtClean="0">
                <a:latin typeface="Comic Sans MS" pitchFamily="66" charset="0"/>
              </a:rPr>
              <a:t>) </a:t>
            </a:r>
          </a:p>
          <a:p>
            <a:pPr lvl="1"/>
            <a:r>
              <a:rPr lang="nl-NL" dirty="0" smtClean="0">
                <a:latin typeface="Comic Sans MS" pitchFamily="66" charset="0"/>
              </a:rPr>
              <a:t>machine </a:t>
            </a:r>
            <a:r>
              <a:rPr lang="nl-NL" dirty="0" err="1" smtClean="0">
                <a:latin typeface="Comic Sans MS" pitchFamily="66" charset="0"/>
              </a:rPr>
              <a:t>downtime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costs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i="1" dirty="0" smtClean="0">
                <a:latin typeface="Comic Sans MS" pitchFamily="66" charset="0"/>
              </a:rPr>
              <a:t>B</a:t>
            </a:r>
            <a:endParaRPr lang="nl-NL" dirty="0" smtClean="0">
              <a:latin typeface="Comic Sans MS" pitchFamily="66" charset="0"/>
            </a:endParaRPr>
          </a:p>
          <a:p>
            <a:pPr lvl="1"/>
            <a:r>
              <a:rPr lang="nl-NL" dirty="0" smtClean="0">
                <a:latin typeface="Comic Sans MS" pitchFamily="66" charset="0"/>
              </a:rPr>
              <a:t>system </a:t>
            </a:r>
            <a:r>
              <a:rPr lang="nl-NL" dirty="0" err="1" smtClean="0">
                <a:latin typeface="Comic Sans MS" pitchFamily="66" charset="0"/>
              </a:rPr>
              <a:t>rental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costs</a:t>
            </a:r>
            <a:r>
              <a:rPr lang="nl-NL" dirty="0" smtClean="0">
                <a:latin typeface="Comic Sans MS" pitchFamily="66" charset="0"/>
              </a:rPr>
              <a:t> (</a:t>
            </a:r>
            <a:r>
              <a:rPr lang="nl-NL" i="1" dirty="0" smtClean="0">
                <a:latin typeface="Comic Sans MS" pitchFamily="66" charset="0"/>
              </a:rPr>
              <a:t>h</a:t>
            </a:r>
            <a:r>
              <a:rPr lang="el-GR" i="1" baseline="-25000" dirty="0" smtClean="0">
                <a:latin typeface="Comic Sans MS" pitchFamily="66" charset="0"/>
              </a:rPr>
              <a:t>τ</a:t>
            </a:r>
            <a:r>
              <a:rPr lang="nl-NL" dirty="0" smtClean="0">
                <a:latin typeface="Comic Sans MS" pitchFamily="66" charset="0"/>
              </a:rPr>
              <a:t>),</a:t>
            </a:r>
          </a:p>
          <a:p>
            <a:pPr lvl="1"/>
            <a:r>
              <a:rPr lang="nl-NL" dirty="0" smtClean="0">
                <a:latin typeface="Comic Sans MS" pitchFamily="66" charset="0"/>
              </a:rPr>
              <a:t>a </a:t>
            </a:r>
            <a:r>
              <a:rPr lang="nl-NL" dirty="0" err="1" smtClean="0">
                <a:latin typeface="Comic Sans MS" pitchFamily="66" charset="0"/>
              </a:rPr>
              <a:t>capacity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sell-back</a:t>
            </a:r>
            <a:r>
              <a:rPr lang="nl-NL" dirty="0" smtClean="0">
                <a:latin typeface="Comic Sans MS" pitchFamily="66" charset="0"/>
              </a:rPr>
              <a:t> ratio </a:t>
            </a:r>
            <a:r>
              <a:rPr lang="nl-NL" i="1" dirty="0" smtClean="0">
                <a:latin typeface="Comic Sans MS" pitchFamily="66" charset="0"/>
              </a:rPr>
              <a:t>R</a:t>
            </a:r>
            <a:r>
              <a:rPr lang="nl-NL" dirty="0" smtClean="0">
                <a:latin typeface="Comic Sans MS" pitchFamily="66" charset="0"/>
              </a:rPr>
              <a:t>, </a:t>
            </a:r>
          </a:p>
          <a:p>
            <a:pPr>
              <a:buNone/>
            </a:pPr>
            <a:r>
              <a:rPr lang="nl-NL" dirty="0">
                <a:latin typeface="Comic Sans MS" pitchFamily="66" charset="0"/>
              </a:rPr>
              <a:t>	</a:t>
            </a:r>
            <a:r>
              <a:rPr lang="nl-NL" dirty="0" err="1" smtClean="0">
                <a:latin typeface="Comic Sans MS" pitchFamily="66" charset="0"/>
              </a:rPr>
              <a:t>minimize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total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costs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by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decisions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on</a:t>
            </a:r>
            <a:r>
              <a:rPr lang="nl-NL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nl-NL" dirty="0" err="1" smtClean="0">
                <a:latin typeface="Comic Sans MS" pitchFamily="66" charset="0"/>
              </a:rPr>
              <a:t>transportation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policy</a:t>
            </a:r>
            <a:endParaRPr lang="nl-NL" dirty="0" smtClean="0">
              <a:latin typeface="Comic Sans MS" pitchFamily="66" charset="0"/>
            </a:endParaRPr>
          </a:p>
          <a:p>
            <a:pPr lvl="1"/>
            <a:r>
              <a:rPr lang="nl-NL" dirty="0" err="1" smtClean="0">
                <a:latin typeface="Comic Sans MS" pitchFamily="66" charset="0"/>
              </a:rPr>
              <a:t>capacity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policy</a:t>
            </a:r>
            <a:endParaRPr lang="nl-NL" dirty="0" smtClean="0">
              <a:latin typeface="Comic Sans MS" pitchFamily="66" charset="0"/>
            </a:endParaRPr>
          </a:p>
          <a:p>
            <a:pPr lvl="2"/>
            <a:r>
              <a:rPr lang="nl-NL" dirty="0" err="1" smtClean="0">
                <a:latin typeface="Comic Sans MS" pitchFamily="66" charset="0"/>
              </a:rPr>
              <a:t>terms</a:t>
            </a:r>
            <a:r>
              <a:rPr lang="nl-NL" dirty="0" smtClean="0">
                <a:latin typeface="Comic Sans MS" pitchFamily="66" charset="0"/>
              </a:rPr>
              <a:t> of the </a:t>
            </a:r>
            <a:r>
              <a:rPr lang="nl-NL" dirty="0" err="1" smtClean="0">
                <a:latin typeface="Comic Sans MS" pitchFamily="66" charset="0"/>
              </a:rPr>
              <a:t>capacity</a:t>
            </a:r>
            <a:r>
              <a:rPr lang="nl-NL" dirty="0" smtClean="0">
                <a:latin typeface="Comic Sans MS" pitchFamily="66" charset="0"/>
              </a:rPr>
              <a:t> contract (level, </a:t>
            </a:r>
            <a:r>
              <a:rPr lang="nl-NL" dirty="0" err="1" smtClean="0">
                <a:latin typeface="Comic Sans MS" pitchFamily="66" charset="0"/>
              </a:rPr>
              <a:t>period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length</a:t>
            </a:r>
            <a:r>
              <a:rPr lang="nl-NL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nl-NL" dirty="0" err="1" smtClean="0">
                <a:latin typeface="Comic Sans MS" pitchFamily="66" charset="0"/>
              </a:rPr>
              <a:t>rental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period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i="1" dirty="0" smtClean="0">
                <a:latin typeface="Comic Sans MS" pitchFamily="66" charset="0"/>
              </a:rPr>
              <a:t>L</a:t>
            </a:r>
            <a:endParaRPr lang="nl-NL" dirty="0" smtClean="0">
              <a:latin typeface="Comic Sans MS" pitchFamily="66" charset="0"/>
            </a:endParaRPr>
          </a:p>
          <a:p>
            <a:pPr lvl="1"/>
            <a:endParaRPr lang="nl-NL" dirty="0">
              <a:latin typeface="Comic Sans MS" pitchFamily="66" charset="0"/>
            </a:endParaRPr>
          </a:p>
          <a:p>
            <a:pPr lvl="1">
              <a:buNone/>
            </a:pPr>
            <a:r>
              <a:rPr lang="nl-NL" dirty="0" smtClean="0">
                <a:latin typeface="Comic Sans MS" pitchFamily="66" charset="0"/>
              </a:rPr>
              <a:t> </a:t>
            </a:r>
          </a:p>
          <a:p>
            <a:pPr lvl="1"/>
            <a:endParaRPr lang="nl-NL" dirty="0" smtClean="0">
              <a:latin typeface="Comic Sans MS" pitchFamily="66" charset="0"/>
            </a:endParaRPr>
          </a:p>
          <a:p>
            <a:pPr lvl="1">
              <a:buNone/>
            </a:pPr>
            <a:r>
              <a:rPr lang="nl-NL" sz="1200" dirty="0" smtClean="0">
                <a:latin typeface="Comic Sans MS" pitchFamily="66" charset="0"/>
              </a:rPr>
              <a:t>	</a:t>
            </a:r>
          </a:p>
          <a:p>
            <a:endParaRPr lang="nl-NL" dirty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1C694-8EBD-4B99-9838-F6D4C6D4F0F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February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Model I: </a:t>
            </a:r>
            <a:r>
              <a:rPr lang="nl-NL" dirty="0" err="1" smtClean="0">
                <a:latin typeface="Comic Sans MS" pitchFamily="66" charset="0"/>
              </a:rPr>
              <a:t>tranportation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costs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Immediate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collection</a:t>
            </a:r>
            <a:r>
              <a:rPr lang="nl-NL" dirty="0" smtClean="0">
                <a:latin typeface="Comic Sans MS" pitchFamily="66" charset="0"/>
              </a:rPr>
              <a:t>:	</a:t>
            </a:r>
          </a:p>
          <a:p>
            <a:pPr lvl="1"/>
            <a:endParaRPr lang="nl-NL" dirty="0" smtClean="0">
              <a:latin typeface="Comic Sans MS" pitchFamily="66" charset="0"/>
            </a:endParaRPr>
          </a:p>
          <a:p>
            <a:pPr lvl="1">
              <a:buNone/>
            </a:pPr>
            <a:endParaRPr lang="nl-NL" dirty="0" smtClean="0">
              <a:latin typeface="Comic Sans MS" pitchFamily="66" charset="0"/>
            </a:endParaRPr>
          </a:p>
          <a:p>
            <a:r>
              <a:rPr lang="nl-NL" dirty="0" err="1" smtClean="0">
                <a:latin typeface="Comic Sans MS" pitchFamily="66" charset="0"/>
              </a:rPr>
              <a:t>Periodic</a:t>
            </a:r>
            <a:r>
              <a:rPr lang="nl-NL" dirty="0" smtClean="0">
                <a:latin typeface="Comic Sans MS" pitchFamily="66" charset="0"/>
              </a:rPr>
              <a:t> </a:t>
            </a:r>
            <a:r>
              <a:rPr lang="nl-NL" dirty="0" err="1" smtClean="0">
                <a:latin typeface="Comic Sans MS" pitchFamily="66" charset="0"/>
              </a:rPr>
              <a:t>collection</a:t>
            </a:r>
            <a:endParaRPr lang="nl-NL" dirty="0" smtClean="0">
              <a:latin typeface="Comic Sans MS" pitchFamily="66" charset="0"/>
            </a:endParaRPr>
          </a:p>
          <a:p>
            <a:pPr>
              <a:buNone/>
            </a:pPr>
            <a:r>
              <a:rPr lang="nl-NL" dirty="0" smtClean="0">
                <a:latin typeface="Comic Sans MS" pitchFamily="66" charset="0"/>
              </a:rPr>
              <a:t>	</a:t>
            </a:r>
          </a:p>
          <a:p>
            <a:pPr lvl="1">
              <a:buNone/>
            </a:pPr>
            <a:r>
              <a:rPr lang="nl-NL" sz="1200" dirty="0" smtClean="0">
                <a:latin typeface="Comic Sans MS" pitchFamily="66" charset="0"/>
              </a:rPr>
              <a:t>	</a:t>
            </a:r>
          </a:p>
          <a:p>
            <a:endParaRPr lang="nl-NL" dirty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1C694-8EBD-4B99-9838-F6D4C6D4F0F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February 2012</a:t>
            </a:r>
            <a:endParaRPr lang="en-US"/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846379"/>
              </p:ext>
            </p:extLst>
          </p:nvPr>
        </p:nvGraphicFramePr>
        <p:xfrm>
          <a:off x="1214438" y="2060575"/>
          <a:ext cx="33305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3" name="Equation" r:id="rId3" imgW="1790640" imgH="253800" progId="Equation.3">
                  <p:embed/>
                </p:oleObj>
              </mc:Choice>
              <mc:Fallback>
                <p:oleObj name="Equation" r:id="rId3" imgW="1790640" imgH="253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060575"/>
                        <a:ext cx="33305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927522"/>
              </p:ext>
            </p:extLst>
          </p:nvPr>
        </p:nvGraphicFramePr>
        <p:xfrm>
          <a:off x="1128713" y="3284538"/>
          <a:ext cx="61912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4" name="Equation" r:id="rId5" imgW="3276360" imgH="457200" progId="Equation.3">
                  <p:embed/>
                </p:oleObj>
              </mc:Choice>
              <mc:Fallback>
                <p:oleObj name="Equation" r:id="rId5" imgW="3276360" imgH="45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3284538"/>
                        <a:ext cx="6191250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ransparant">
  <a:themeElements>
    <a:clrScheme name="Blu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hoto">
  <a:themeElements>
    <a:clrScheme name="Blu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yan transparant">
  <a:themeElements>
    <a:clrScheme name="Cyan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Cyan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yan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yan photo">
  <a:themeElements>
    <a:clrScheme name="Cyan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Cyan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yan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yan bullets">
  <a:themeElements>
    <a:clrScheme name="Cyan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Cyan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yan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standard blue</Template>
  <TotalTime>3406</TotalTime>
  <Words>664</Words>
  <Application>Microsoft Office PowerPoint</Application>
  <PresentationFormat>On-screen Show (4:3)</PresentationFormat>
  <Paragraphs>206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Times New Roman</vt:lpstr>
      <vt:lpstr>Wingdings</vt:lpstr>
      <vt:lpstr>Blue transparant</vt:lpstr>
      <vt:lpstr>Blue photo</vt:lpstr>
      <vt:lpstr>Blue bullets</vt:lpstr>
      <vt:lpstr>Cyan transparant</vt:lpstr>
      <vt:lpstr>Cyan photo</vt:lpstr>
      <vt:lpstr>Cyan bullets</vt:lpstr>
      <vt:lpstr>Equation</vt:lpstr>
      <vt:lpstr>Coordinating Failed Goods Collecting Policies and Repair Capacity Policies in the Maintenance of Commoditized Capital Goods</vt:lpstr>
      <vt:lpstr>OUTLINE</vt:lpstr>
      <vt:lpstr>COMMODITIZED SYSTEMS</vt:lpstr>
      <vt:lpstr>REPAIR SHOP </vt:lpstr>
      <vt:lpstr>Collecting Policies</vt:lpstr>
      <vt:lpstr>Capacity Policies</vt:lpstr>
      <vt:lpstr>Research Question</vt:lpstr>
      <vt:lpstr>Problem</vt:lpstr>
      <vt:lpstr>Model I: tranportation costs</vt:lpstr>
      <vt:lpstr>Model II: capacity costs</vt:lpstr>
      <vt:lpstr>COMPUTATIONAL STUDY (I)</vt:lpstr>
      <vt:lpstr>COMPUTATIONAL STUDY (II)</vt:lpstr>
      <vt:lpstr>RESULTS (I) </vt:lpstr>
      <vt:lpstr>RESULTS (II)</vt:lpstr>
      <vt:lpstr>CONCLUSIONS (I) </vt:lpstr>
      <vt:lpstr>CONCLUSIONS (II) </vt:lpstr>
    </vt:vector>
  </TitlesOfParts>
  <Company>TU/e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ADMISSION AND SELL-BACK OPTION FOR A MAINTENANCE SERSVICE PROVIDER</dc:title>
  <dc:creator>IEIS</dc:creator>
  <cp:lastModifiedBy>I3</cp:lastModifiedBy>
  <cp:revision>192</cp:revision>
  <dcterms:created xsi:type="dcterms:W3CDTF">2012-02-08T11:26:03Z</dcterms:created>
  <dcterms:modified xsi:type="dcterms:W3CDTF">2015-06-02T11:42:07Z</dcterms:modified>
</cp:coreProperties>
</file>